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6858000" cx="9144000"/>
  <p:notesSz cx="9601200" cy="7315200"/>
  <p:embeddedFontLst>
    <p:embeddedFont>
      <p:font typeface="Merriweather Sans"/>
      <p:regular r:id="rId42"/>
      <p:bold r:id="rId43"/>
      <p:italic r:id="rId44"/>
      <p:boldItalic r:id="rId45"/>
    </p:embeddedFont>
    <p:embeddedFont>
      <p:font typeface="Helvetica Neue"/>
      <p:regular r:id="rId46"/>
      <p:bold r:id="rId47"/>
      <p:italic r:id="rId48"/>
      <p:boldItalic r:id="rId4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50" roundtripDataSignature="AMtx7mhzqtLgQ/qZG1oe3y+ReaiEtGpN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font" Target="fonts/MerriweatherSans-regular.fntdata"/><Relationship Id="rId41" Type="http://schemas.openxmlformats.org/officeDocument/2006/relationships/slide" Target="slides/slide36.xml"/><Relationship Id="rId44" Type="http://schemas.openxmlformats.org/officeDocument/2006/relationships/font" Target="fonts/MerriweatherSans-italic.fntdata"/><Relationship Id="rId43" Type="http://schemas.openxmlformats.org/officeDocument/2006/relationships/font" Target="fonts/MerriweatherSans-bold.fntdata"/><Relationship Id="rId46" Type="http://schemas.openxmlformats.org/officeDocument/2006/relationships/font" Target="fonts/HelveticaNeue-regular.fntdata"/><Relationship Id="rId45" Type="http://schemas.openxmlformats.org/officeDocument/2006/relationships/font" Target="fonts/Merriweather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HelveticaNeue-italic.fntdata"/><Relationship Id="rId47" Type="http://schemas.openxmlformats.org/officeDocument/2006/relationships/font" Target="fonts/HelveticaNeue-bold.fntdata"/><Relationship Id="rId49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438180" y="0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2" name="Google Shape;212;p8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8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0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3" name="Google Shape;233;p10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/>
              <a:t>IPFIX - top traffic flows at the level of IP addresses and ports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/>
              <a:t>From our previous lectures on peering and Internet business relationships, it should be clear why an operator might care about knowing which ASes are sending traffic its way!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/>
              <a:t>This information may also be useful for exploring various kinds of network attacks (e.g., sources of denial of service attacks)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0:notes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1" name="Google Shape;241;p11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/>
              <a:t>When a BGP speaker receives a new route from another AS, it advertises the route to all the other BGP peers in the local AS.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/>
              <a:t>Incremental update- allows advertising large amounts of routing information on the Internet.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/>
              <a:t>Eliminates routing loops by adding AS path information to BGP routes.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1:notes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2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0" name="Google Shape;250;p12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https://techhub.hpe.com/eginfolib/networking/docs/switches/K-KA-KB/15-18/5998-8164_mrg/content/ch15s15.html</a:t>
            </a:r>
            <a:endParaRPr/>
          </a:p>
        </p:txBody>
      </p:sp>
      <p:sp>
        <p:nvSpPr>
          <p:cNvPr id="251" name="Google Shape;251;p12:notes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3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0" name="Google Shape;260;p13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13</a:t>
            </a:r>
            <a:endParaRPr/>
          </a:p>
        </p:txBody>
      </p:sp>
      <p:sp>
        <p:nvSpPr>
          <p:cNvPr id="261" name="Google Shape;261;p13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2" name="Google Shape;262;p13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3" name="Google Shape;263;p13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3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4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4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5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6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6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7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17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8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18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/>
              <a:t>you'll analyze a trace of NetFlow records captured from a router that connects the Princeton campus network to the Internet. 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/>
              <a:t>The assignment will ask you to perform similar kinds of analysis that a network operator would perform -- asking questions about the most popular endpoints for traffic on the Princeton campus, the most popular web applications, and so forth.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9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9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0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0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1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2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2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3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1" name="Google Shape;341;p23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/>
          </a:p>
        </p:txBody>
      </p:sp>
      <p:sp>
        <p:nvSpPr>
          <p:cNvPr id="342" name="Google Shape;342;p23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3" name="Google Shape;343;p23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Google Shape;344;p23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3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4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3" name="Google Shape;353;p24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19</a:t>
            </a:r>
            <a:endParaRPr/>
          </a:p>
        </p:txBody>
      </p:sp>
      <p:sp>
        <p:nvSpPr>
          <p:cNvPr id="354" name="Google Shape;354;p24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5" name="Google Shape;355;p24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6" name="Google Shape;356;p24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7" name="Google Shape;357;p24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5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8" name="Google Shape;388;p25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endParaRPr/>
          </a:p>
        </p:txBody>
      </p:sp>
      <p:sp>
        <p:nvSpPr>
          <p:cNvPr id="389" name="Google Shape;389;p25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0" name="Google Shape;390;p25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1" name="Google Shape;391;p25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2" name="Google Shape;392;p25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7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24" name="Google Shape;424;p27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endParaRPr/>
          </a:p>
        </p:txBody>
      </p:sp>
      <p:sp>
        <p:nvSpPr>
          <p:cNvPr id="425" name="Google Shape;425;p27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26" name="Google Shape;426;p27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27" name="Google Shape;427;p27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8" name="Google Shape;428;p27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IGP should carry route to </a:t>
            </a:r>
            <a:br>
              <a:rPr lang="en-US"/>
            </a:br>
            <a:r>
              <a:rPr lang="en-US"/>
              <a:t>next hops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Recursive route look-up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Unlinks BGP from actual </a:t>
            </a:r>
            <a:br>
              <a:rPr lang="en-US"/>
            </a:br>
            <a:r>
              <a:rPr lang="en-US"/>
              <a:t>physical topology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Allows IGP to make intelligent fowarding decision</a:t>
            </a:r>
            <a:endParaRPr/>
          </a:p>
          <a:p>
            <a:pPr indent="0" lvl="0" marL="0" rtl="0" algn="l">
              <a:lnSpc>
                <a:spcPct val="89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26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5" name="Google Shape;465;p26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21</a:t>
            </a:r>
            <a:endParaRPr/>
          </a:p>
        </p:txBody>
      </p:sp>
      <p:sp>
        <p:nvSpPr>
          <p:cNvPr id="466" name="Google Shape;466;p26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7" name="Google Shape;467;p26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8" name="Google Shape;468;p26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9" name="Google Shape;469;p26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28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6" name="Google Shape;506;p28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24</a:t>
            </a:r>
            <a:endParaRPr/>
          </a:p>
        </p:txBody>
      </p:sp>
      <p:sp>
        <p:nvSpPr>
          <p:cNvPr id="507" name="Google Shape;507;p28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8" name="Google Shape;508;p28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Google Shape;509;p28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0" name="Google Shape;510;p28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29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3" name="Google Shape;553;p29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26</a:t>
            </a:r>
            <a:endParaRPr/>
          </a:p>
        </p:txBody>
      </p:sp>
      <p:sp>
        <p:nvSpPr>
          <p:cNvPr id="554" name="Google Shape;554;p29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5" name="Google Shape;555;p29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6" name="Google Shape;556;p29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57" name="Google Shape;557;p29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30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7" name="Google Shape;587;p30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27</a:t>
            </a:r>
            <a:endParaRPr/>
          </a:p>
        </p:txBody>
      </p:sp>
      <p:sp>
        <p:nvSpPr>
          <p:cNvPr id="588" name="Google Shape;588;p30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9" name="Google Shape;589;p30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0" name="Google Shape;590;p30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1" name="Google Shape;591;p30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31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0" name="Google Shape;600;p31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30</a:t>
            </a:r>
            <a:endParaRPr/>
          </a:p>
        </p:txBody>
      </p:sp>
      <p:sp>
        <p:nvSpPr>
          <p:cNvPr id="601" name="Google Shape;601;p31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2" name="Google Shape;602;p31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3" name="Google Shape;603;p31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31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32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3" name="Google Shape;613;p32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31</a:t>
            </a:r>
            <a:endParaRPr/>
          </a:p>
        </p:txBody>
      </p:sp>
      <p:sp>
        <p:nvSpPr>
          <p:cNvPr id="614" name="Google Shape;614;p32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5" name="Google Shape;615;p32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6" name="Google Shape;616;p32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7" name="Google Shape;617;p32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33:notes"/>
          <p:cNvSpPr/>
          <p:nvPr/>
        </p:nvSpPr>
        <p:spPr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7" name="Google Shape;677;p33:notes"/>
          <p:cNvSpPr/>
          <p:nvPr/>
        </p:nvSpPr>
        <p:spPr>
          <a:xfrm>
            <a:off x="388620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32</a:t>
            </a:r>
            <a:endParaRPr/>
          </a:p>
        </p:txBody>
      </p:sp>
      <p:sp>
        <p:nvSpPr>
          <p:cNvPr id="678" name="Google Shape;678;p33:notes"/>
          <p:cNvSpPr/>
          <p:nvPr/>
        </p:nvSpPr>
        <p:spPr>
          <a:xfrm>
            <a:off x="0" y="9288463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33:notes"/>
          <p:cNvSpPr/>
          <p:nvPr/>
        </p:nvSpPr>
        <p:spPr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33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3:notes"/>
          <p:cNvSpPr/>
          <p:nvPr>
            <p:ph idx="2" type="sldImg"/>
          </p:nvPr>
        </p:nvSpPr>
        <p:spPr>
          <a:xfrm>
            <a:off x="1406525" y="1008063"/>
            <a:ext cx="4044950" cy="3035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34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34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35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5" name="Google Shape;695;p35:notes"/>
          <p:cNvSpPr txBox="1"/>
          <p:nvPr>
            <p:ph idx="1" type="body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Identification/solving</a:t>
            </a:r>
            <a:endParaRPr/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Traffic classification</a:t>
            </a:r>
            <a:endParaRPr/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Flow-based detection</a:t>
            </a:r>
            <a:endParaRPr/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Dos traceback</a:t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952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1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/>
              <a:t>Peering and Internet business relationships, it should be clear why an operator might care about knowing which Ases are sending traffic its way! </a:t>
            </a:r>
            <a:endParaRPr/>
          </a:p>
          <a:p>
            <a:pPr indent="0" lvl="1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/>
              <a:t>This information may also be useful for exploring various kinds of network attacks (e.g., sources of denial of service attacks)</a:t>
            </a:r>
            <a:endParaRPr/>
          </a:p>
          <a:p>
            <a:pPr indent="-952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952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1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/>
              <a:t>Topology and routing policy choices within an ISP, between pairs of ISPs, and across the global Internet.</a:t>
            </a:r>
            <a:endParaRPr/>
          </a:p>
          <a:p>
            <a:pPr indent="0" lvl="1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/>
              <a:t>Peering policies and interdomain routing lead to significant inflation</a:t>
            </a:r>
            <a:endParaRPr/>
          </a:p>
          <a:p>
            <a:pPr indent="0" lvl="1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/>
              <a:t>Interdomain path inflation is due to lack of BGP policy to provide convenient engineering of paths across ISPs</a:t>
            </a:r>
            <a:endParaRPr/>
          </a:p>
          <a:p>
            <a:pPr indent="-952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Traffic Analysis</a:t>
            </a:r>
            <a:endParaRPr/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Inter-AS traffic analysis</a:t>
            </a:r>
            <a:endParaRPr/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on application proxies</a:t>
            </a:r>
            <a:endParaRPr/>
          </a:p>
          <a:p>
            <a:pPr indent="-952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Acounting</a:t>
            </a:r>
            <a:endParaRPr b="0" i="0" sz="1200" u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Cross verification from other sources</a:t>
            </a:r>
            <a:endParaRPr/>
          </a:p>
          <a:p>
            <a:pPr indent="-171450" lvl="0" marL="1714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b="0" i="0" lang="en-US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cross-check with SNMP data</a:t>
            </a:r>
            <a:endParaRPr/>
          </a:p>
        </p:txBody>
      </p:sp>
      <p:sp>
        <p:nvSpPr>
          <p:cNvPr id="696" name="Google Shape;696;p35:notes"/>
          <p:cNvSpPr txBox="1"/>
          <p:nvPr>
            <p:ph idx="12" type="sldNum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281aa09c0_0_0:notes"/>
          <p:cNvSpPr txBox="1"/>
          <p:nvPr/>
        </p:nvSpPr>
        <p:spPr>
          <a:xfrm>
            <a:off x="2143125" y="695325"/>
            <a:ext cx="257190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6" name="Google Shape;106;g22281aa09c0_0_0:notes"/>
          <p:cNvSpPr txBox="1"/>
          <p:nvPr>
            <p:ph idx="1" type="body"/>
          </p:nvPr>
        </p:nvSpPr>
        <p:spPr>
          <a:xfrm>
            <a:off x="685800" y="4343400"/>
            <a:ext cx="54831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22281aa09c0_0_0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4" name="Google Shape;154;p6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6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5" name="Google Shape;175;p9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9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0" name="Google Shape;190;p7:notes"/>
          <p:cNvSpPr txBox="1"/>
          <p:nvPr>
            <p:ph idx="1" type="body"/>
          </p:nvPr>
        </p:nvSpPr>
        <p:spPr>
          <a:xfrm>
            <a:off x="685800" y="4343400"/>
            <a:ext cx="54832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7:notes"/>
          <p:cNvSpPr/>
          <p:nvPr>
            <p:ph idx="2" type="sldImg"/>
          </p:nvPr>
        </p:nvSpPr>
        <p:spPr>
          <a:xfrm>
            <a:off x="2971800" y="549275"/>
            <a:ext cx="3657600" cy="274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7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93700" lvl="0" marL="4572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93700" lvl="1" marL="9144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93700" lvl="2" marL="13716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93700" lvl="3" marL="18288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4pPr>
            <a:lvl5pPr indent="-393700" lvl="4" marL="22860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 sz="2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37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7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7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37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0" name="Google Shape;20;p37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Only, Blackout">
  <p:cSld name="Content Only, Blackout">
    <p:bg>
      <p:bgPr>
        <a:solidFill>
          <a:schemeClr val="dk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6"/>
          <p:cNvSpPr txBox="1"/>
          <p:nvPr>
            <p:ph idx="1" type="body"/>
          </p:nvPr>
        </p:nvSpPr>
        <p:spPr>
          <a:xfrm>
            <a:off x="152400" y="178755"/>
            <a:ext cx="8763000" cy="6298245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93700" lvl="0" marL="4572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  <a:defRPr sz="2600">
                <a:solidFill>
                  <a:schemeClr val="lt1"/>
                </a:solidFill>
              </a:defRPr>
            </a:lvl1pPr>
            <a:lvl2pPr indent="-393700" lvl="1" marL="9144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–"/>
              <a:defRPr sz="2600">
                <a:solidFill>
                  <a:schemeClr val="lt1"/>
                </a:solidFill>
              </a:defRPr>
            </a:lvl2pPr>
            <a:lvl3pPr indent="-393700" lvl="2" marL="13716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  <a:defRPr sz="2600">
                <a:solidFill>
                  <a:schemeClr val="lt1"/>
                </a:solidFill>
              </a:defRPr>
            </a:lvl3pPr>
            <a:lvl4pPr indent="-393700" lvl="3" marL="18288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–"/>
              <a:defRPr sz="2600">
                <a:solidFill>
                  <a:schemeClr val="lt1"/>
                </a:solidFill>
              </a:defRPr>
            </a:lvl4pPr>
            <a:lvl5pPr indent="-393700" lvl="4" marL="22860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»"/>
              <a:defRPr sz="26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46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6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6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, Blackout">
  <p:cSld name="Blank, Blackout">
    <p:bg>
      <p:bgPr>
        <a:solidFill>
          <a:schemeClr val="dk1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7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7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7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8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8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" name="Google Shape;25;p38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6" name="Google Shape;26;p38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/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39"/>
          <p:cNvSpPr txBox="1"/>
          <p:nvPr>
            <p:ph idx="1" type="subTitle"/>
          </p:nvPr>
        </p:nvSpPr>
        <p:spPr>
          <a:xfrm>
            <a:off x="1371600" y="4495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lvl="0" algn="ctr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1pPr>
            <a:lvl2pPr lvl="1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Princeton_shield.tif" id="30" name="Google Shape;30;p39"/>
          <p:cNvPicPr preferRelativeResize="0"/>
          <p:nvPr/>
        </p:nvPicPr>
        <p:blipFill rotWithShape="1">
          <a:blip r:embed="rId2">
            <a:alphaModFix/>
          </a:blip>
          <a:srcRect b="0" l="0" r="11865" t="0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39"/>
          <p:cNvCxnSpPr/>
          <p:nvPr/>
        </p:nvCxnSpPr>
        <p:spPr>
          <a:xfrm>
            <a:off x="152400" y="4343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40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0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0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1"/>
          <p:cNvSpPr txBox="1"/>
          <p:nvPr>
            <p:ph idx="1" type="body"/>
          </p:nvPr>
        </p:nvSpPr>
        <p:spPr>
          <a:xfrm>
            <a:off x="155425" y="1470346"/>
            <a:ext cx="4340375" cy="4877434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93700" lvl="0" marL="4572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93700" lvl="1" marL="9144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93700" lvl="2" marL="13716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93700" lvl="3" marL="18288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4pPr>
            <a:lvl5pPr indent="-393700" lvl="4" marL="22860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 sz="2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41"/>
          <p:cNvSpPr txBox="1"/>
          <p:nvPr>
            <p:ph idx="2" type="body"/>
          </p:nvPr>
        </p:nvSpPr>
        <p:spPr>
          <a:xfrm>
            <a:off x="4648199" y="1470346"/>
            <a:ext cx="4263565" cy="4877434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93700" lvl="0" marL="4572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93700" lvl="1" marL="9144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93700" lvl="2" marL="13716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93700" lvl="3" marL="18288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4pPr>
            <a:lvl5pPr indent="-393700" lvl="4" marL="22860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 sz="2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41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1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1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41"/>
          <p:cNvSpPr txBox="1"/>
          <p:nvPr>
            <p:ph type="title"/>
          </p:nvPr>
        </p:nvSpPr>
        <p:spPr>
          <a:xfrm>
            <a:off x="152400" y="152400"/>
            <a:ext cx="8759364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45" name="Google Shape;45;p41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2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2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2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4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431800" lvl="0" marL="45720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4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4" name="Google Shape;54;p43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3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4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4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1" name="Google Shape;61;p44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4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4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, Blackout">
  <p:cSld name="Title and Content, Blackout">
    <p:bg>
      <p:bgPr>
        <a:solidFill>
          <a:schemeClr val="dk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5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93700" lvl="0" marL="4572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  <a:defRPr sz="2600">
                <a:solidFill>
                  <a:schemeClr val="lt1"/>
                </a:solidFill>
              </a:defRPr>
            </a:lvl1pPr>
            <a:lvl2pPr indent="-393700" lvl="1" marL="9144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–"/>
              <a:defRPr sz="2600">
                <a:solidFill>
                  <a:schemeClr val="lt1"/>
                </a:solidFill>
              </a:defRPr>
            </a:lvl2pPr>
            <a:lvl3pPr indent="-393700" lvl="2" marL="13716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  <a:defRPr sz="2600">
                <a:solidFill>
                  <a:schemeClr val="lt1"/>
                </a:solidFill>
              </a:defRPr>
            </a:lvl3pPr>
            <a:lvl4pPr indent="-393700" lvl="3" marL="18288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–"/>
              <a:defRPr sz="2600">
                <a:solidFill>
                  <a:schemeClr val="lt1"/>
                </a:solidFill>
              </a:defRPr>
            </a:lvl4pPr>
            <a:lvl5pPr indent="-393700" lvl="4" marL="228600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»"/>
              <a:defRPr sz="26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45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5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5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45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70" name="Google Shape;70;p45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6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2" name="Google Shape;12;p36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3" name="Google Shape;13;p36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9.png"/><Relationship Id="rId4" Type="http://schemas.openxmlformats.org/officeDocument/2006/relationships/image" Target="../media/image3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3.png"/><Relationship Id="rId4" Type="http://schemas.openxmlformats.org/officeDocument/2006/relationships/image" Target="../media/image1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8.png"/><Relationship Id="rId4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7.png"/><Relationship Id="rId4" Type="http://schemas.openxmlformats.org/officeDocument/2006/relationships/image" Target="../media/image55.png"/><Relationship Id="rId5" Type="http://schemas.openxmlformats.org/officeDocument/2006/relationships/image" Target="../media/image4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45.png"/><Relationship Id="rId4" Type="http://schemas.openxmlformats.org/officeDocument/2006/relationships/image" Target="../media/image51.png"/><Relationship Id="rId5" Type="http://schemas.openxmlformats.org/officeDocument/2006/relationships/image" Target="../media/image37.png"/><Relationship Id="rId6" Type="http://schemas.openxmlformats.org/officeDocument/2006/relationships/image" Target="../media/image57.png"/><Relationship Id="rId7" Type="http://schemas.openxmlformats.org/officeDocument/2006/relationships/image" Target="../media/image13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0" lvl="1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lang="en-US"/>
              <a:t>Main topics: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Assignment 3: Passive Network Measurement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Due Friday, March 24th 11:59pm ET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Review / Deep Dive on BGP</a:t>
            </a:r>
            <a:br>
              <a:rPr lang="en-US"/>
            </a:br>
            <a:endParaRPr/>
          </a:p>
          <a:p>
            <a:pPr indent="0" lvl="1" marL="45720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 b="1"/>
          </a:p>
        </p:txBody>
      </p:sp>
      <p:sp>
        <p:nvSpPr>
          <p:cNvPr id="86" name="Google Shape;86;p1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7" name="Google Shape;87;p1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Precept 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"/>
          <p:cNvSpPr txBox="1"/>
          <p:nvPr>
            <p:ph type="title"/>
          </p:nvPr>
        </p:nvSpPr>
        <p:spPr>
          <a:xfrm>
            <a:off x="151605" y="-529150"/>
            <a:ext cx="7772400" cy="178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78475" wrap="square" tIns="45700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Application Flow</a:t>
            </a:r>
            <a:endParaRPr/>
          </a:p>
        </p:txBody>
      </p:sp>
      <p:pic>
        <p:nvPicPr>
          <p:cNvPr id="216" name="Google Shape;21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2098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209800"/>
            <a:ext cx="609600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8" name="Google Shape;218;p8"/>
          <p:cNvCxnSpPr/>
          <p:nvPr/>
        </p:nvCxnSpPr>
        <p:spPr>
          <a:xfrm>
            <a:off x="2284413" y="2667000"/>
            <a:ext cx="35067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19" name="Google Shape;219;p8"/>
          <p:cNvSpPr/>
          <p:nvPr/>
        </p:nvSpPr>
        <p:spPr>
          <a:xfrm>
            <a:off x="1071999" y="2935300"/>
            <a:ext cx="11073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10.0.0.1</a:t>
            </a:r>
            <a:endParaRPr/>
          </a:p>
        </p:txBody>
      </p:sp>
      <p:sp>
        <p:nvSpPr>
          <p:cNvPr id="220" name="Google Shape;220;p8"/>
          <p:cNvSpPr/>
          <p:nvPr/>
        </p:nvSpPr>
        <p:spPr>
          <a:xfrm>
            <a:off x="6955274" y="2971800"/>
            <a:ext cx="11073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10.0.0.2</a:t>
            </a:r>
            <a:endParaRPr/>
          </a:p>
        </p:txBody>
      </p:sp>
      <p:sp>
        <p:nvSpPr>
          <p:cNvPr id="221" name="Google Shape;221;p8"/>
          <p:cNvSpPr/>
          <p:nvPr/>
        </p:nvSpPr>
        <p:spPr>
          <a:xfrm>
            <a:off x="2284425" y="2310375"/>
            <a:ext cx="38493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firefox http://10.0.0.2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:9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090</a:t>
            </a:r>
            <a:endParaRPr/>
          </a:p>
        </p:txBody>
      </p:sp>
      <p:cxnSp>
        <p:nvCxnSpPr>
          <p:cNvPr id="222" name="Google Shape;222;p8"/>
          <p:cNvCxnSpPr/>
          <p:nvPr/>
        </p:nvCxnSpPr>
        <p:spPr>
          <a:xfrm flipH="1">
            <a:off x="2811463" y="3657600"/>
            <a:ext cx="32146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23" name="Google Shape;223;p8"/>
          <p:cNvSpPr/>
          <p:nvPr/>
        </p:nvSpPr>
        <p:spPr>
          <a:xfrm>
            <a:off x="3569976" y="3324550"/>
            <a:ext cx="19032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Content-type: </a:t>
            </a:r>
            <a:endParaRPr/>
          </a:p>
        </p:txBody>
      </p:sp>
      <p:sp>
        <p:nvSpPr>
          <p:cNvPr id="224" name="Google Shape;224;p8"/>
          <p:cNvSpPr/>
          <p:nvPr/>
        </p:nvSpPr>
        <p:spPr>
          <a:xfrm>
            <a:off x="3802111" y="4131830"/>
            <a:ext cx="1539777" cy="257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Active Flows</a:t>
            </a:r>
            <a:endParaRPr/>
          </a:p>
        </p:txBody>
      </p:sp>
      <p:cxnSp>
        <p:nvCxnSpPr>
          <p:cNvPr id="225" name="Google Shape;225;p8"/>
          <p:cNvCxnSpPr/>
          <p:nvPr/>
        </p:nvCxnSpPr>
        <p:spPr>
          <a:xfrm>
            <a:off x="0" y="4066742"/>
            <a:ext cx="9144000" cy="1588"/>
          </a:xfrm>
          <a:prstGeom prst="straightConnector1">
            <a:avLst/>
          </a:prstGeom>
          <a:noFill/>
          <a:ln cap="flat" cmpd="sng" w="255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6" name="Google Shape;226;p8"/>
          <p:cNvSpPr/>
          <p:nvPr/>
        </p:nvSpPr>
        <p:spPr>
          <a:xfrm>
            <a:off x="381000" y="4778375"/>
            <a:ext cx="8534400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Source IP               Destination IP		Application</a:t>
            </a:r>
            <a:endParaRPr/>
          </a:p>
        </p:txBody>
      </p:sp>
      <p:cxnSp>
        <p:nvCxnSpPr>
          <p:cNvPr id="227" name="Google Shape;227;p8"/>
          <p:cNvCxnSpPr/>
          <p:nvPr/>
        </p:nvCxnSpPr>
        <p:spPr>
          <a:xfrm>
            <a:off x="228600" y="5235575"/>
            <a:ext cx="86868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8" name="Google Shape;228;p8"/>
          <p:cNvSpPr/>
          <p:nvPr/>
        </p:nvSpPr>
        <p:spPr>
          <a:xfrm>
            <a:off x="527410" y="5385954"/>
            <a:ext cx="702079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10.0.0.1		10.0.0.2	         		HTTP             </a:t>
            </a:r>
            <a:endParaRPr b="1" sz="18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29" name="Google Shape;229;p8"/>
          <p:cNvSpPr/>
          <p:nvPr/>
        </p:nvSpPr>
        <p:spPr>
          <a:xfrm>
            <a:off x="7408863" y="1549400"/>
            <a:ext cx="1663700" cy="5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Web server on</a:t>
            </a:r>
            <a:endParaRPr/>
          </a:p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Port 9090</a:t>
            </a:r>
            <a:endParaRPr/>
          </a:p>
        </p:txBody>
      </p:sp>
      <p:sp>
        <p:nvSpPr>
          <p:cNvPr id="230" name="Google Shape;230;p8"/>
          <p:cNvSpPr/>
          <p:nvPr/>
        </p:nvSpPr>
        <p:spPr>
          <a:xfrm>
            <a:off x="807749" y="6522676"/>
            <a:ext cx="7180118" cy="24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Slides from APRICOT 2008 </a:t>
            </a:r>
            <a:r>
              <a:rPr b="1" i="0" lang="en-US" sz="1000" u="none" cap="none" strike="noStrik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Network Management</a:t>
            </a:r>
            <a:r>
              <a:rPr b="1" i="0" lang="en-US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Which networks (i.e., autonomous systems) are responsible for sending or receiving traffic to the network. </a:t>
            </a:r>
            <a:endParaRPr sz="2200"/>
          </a:p>
          <a:p>
            <a:pPr indent="-285750" lvl="1" marL="742950" rtl="0" algn="l">
              <a:lnSpc>
                <a:spcPct val="12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/>
              <a:t>Why do we need to know this?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The RouteViews project allows real-time information about the global routing system from the perspectives of several different ASs. 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RouteViews servers act as software BGP routers, obtaining their BGP routing information via BGP sessions. 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The main difference between the RouteViews servers and other BGP-speaking routers is that the RouteViews servers do not forward any real Internet traffic.</a:t>
            </a:r>
            <a:endParaRPr sz="2200"/>
          </a:p>
        </p:txBody>
      </p:sp>
      <p:sp>
        <p:nvSpPr>
          <p:cNvPr id="237" name="Google Shape;237;p10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8" name="Google Shape;238;p10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 Analyze BGP Routing Tables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1"/>
          <p:cNvSpPr txBox="1"/>
          <p:nvPr>
            <p:ph idx="1" type="body"/>
          </p:nvPr>
        </p:nvSpPr>
        <p:spPr>
          <a:xfrm>
            <a:off x="152400" y="1447800"/>
            <a:ext cx="8763000" cy="5318125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BGP - internet exterior gateway protocol used between ISPs.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The characteristics:</a:t>
            </a:r>
            <a:endParaRPr sz="1800"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Run over TCP</a:t>
            </a:r>
            <a:endParaRPr sz="1800"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Path vector protocol</a:t>
            </a:r>
            <a:endParaRPr sz="1800"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Incremental updates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1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BGP speaker -  A router that advertises BGP messages and establishes peer relationships with other BGP speakers to exchange routing information. </a:t>
            </a:r>
            <a:endParaRPr sz="1800"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BGP can be configured to run on a router in the following two modes: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iBGP (internal BGP) - When a BGP speaker peers with another BGP speaker that resides in the same AS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eBGP (external BGP) - When a BGP speaker peers with a BGP speaker that resides in a different AS</a:t>
            </a:r>
            <a:endParaRPr sz="1800"/>
          </a:p>
          <a:p>
            <a:pPr indent="-342900" lvl="0" marL="3429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Peers (neighbors) - Any two routers that have formed a TCP connection in order to exchange BGP routing information</a:t>
            </a:r>
            <a:endParaRPr/>
          </a:p>
          <a:p>
            <a:pPr indent="-1714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245" name="Google Shape;245;p11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6" name="Google Shape;246;p11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BGP Basics</a:t>
            </a:r>
            <a:endParaRPr/>
          </a:p>
        </p:txBody>
      </p:sp>
      <p:pic>
        <p:nvPicPr>
          <p:cNvPr id="247" name="Google Shape;24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70764" y="1447800"/>
            <a:ext cx="3948862" cy="2293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2"/>
          <p:cNvSpPr txBox="1"/>
          <p:nvPr>
            <p:ph idx="1" type="body"/>
          </p:nvPr>
        </p:nvSpPr>
        <p:spPr>
          <a:xfrm>
            <a:off x="152400" y="1447799"/>
            <a:ext cx="8763000" cy="344631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 fontScale="62500" lnSpcReduction="20000"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If an AS has multiple BGP speakers, it could be used as a transit service for other ASs. 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It is necessary to ensure reachability for networks within an AS before sending the information to other external ASs. 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Internal BGP peering between routers inside an AS 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Redistributing BGP information to Internal Gateway Protocols running in the AS.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EBGP (Exterior BGP) 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When BGP is running between routers belonging to two different ASs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800"/>
              <a:t>Should be directly connected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IBGP (Interior BGP) 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BGP running between routers in the same AS.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2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Not required to be directly connected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2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IBGP neighbors should be fully meshed</a:t>
            </a:r>
            <a:endParaRPr/>
          </a:p>
          <a:p>
            <a:pPr indent="-182562" lvl="1" marL="742950" rtl="0" algn="l">
              <a:lnSpc>
                <a:spcPct val="12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254" name="Google Shape;254;p12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5" name="Google Shape;255;p12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EBGP and IBGP</a:t>
            </a:r>
            <a:endParaRPr/>
          </a:p>
        </p:txBody>
      </p:sp>
      <p:pic>
        <p:nvPicPr>
          <p:cNvPr id="256" name="Google Shape;256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2609" y="4894117"/>
            <a:ext cx="4419790" cy="1554328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12"/>
          <p:cNvSpPr/>
          <p:nvPr/>
        </p:nvSpPr>
        <p:spPr>
          <a:xfrm>
            <a:off x="457200" y="6321008"/>
            <a:ext cx="780357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AS200 is a transit autonomous system for AS100 and AS300</a:t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3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7" name="Google Shape;267;p13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8" name="Google Shape;268;p13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General Operation</a:t>
            </a:r>
            <a:endParaRPr/>
          </a:p>
        </p:txBody>
      </p:sp>
      <p:sp>
        <p:nvSpPr>
          <p:cNvPr id="269" name="Google Shape;269;p13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Learns multiple paths via internal and external BGP speakers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Picks the best path and installs in the IP forwarding table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Policies applied by influencing the best path selection</a:t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4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 fontScale="92500" lnSpcReduction="20000"/>
          </a:bodyPr>
          <a:lstStyle/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Information exchange between peers</a:t>
            </a:r>
            <a:endParaRPr/>
          </a:p>
          <a:p>
            <a:pPr indent="-285750" lvl="1" marL="742950" rtl="0" algn="l">
              <a:lnSpc>
                <a:spcPct val="11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BGP peers will initially exchange their full BGP routing tables. </a:t>
            </a:r>
            <a:endParaRPr/>
          </a:p>
          <a:p>
            <a:pPr indent="-285750" lvl="1" marL="742950" rtl="0" algn="l">
              <a:lnSpc>
                <a:spcPct val="11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From then on incremental updates are sent as the routing table changes.</a:t>
            </a:r>
            <a:endParaRPr/>
          </a:p>
          <a:p>
            <a:pPr indent="-228600" lvl="2" marL="1143000" rtl="0" algn="l">
              <a:lnSpc>
                <a:spcPct val="11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Update message – path attribute information</a:t>
            </a:r>
            <a:endParaRPr/>
          </a:p>
          <a:p>
            <a:pPr indent="-285750" lvl="1" marL="742950" rtl="0" algn="l">
              <a:lnSpc>
                <a:spcPct val="11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BGP keeps a version number of the BGP table and it should be the same for all of its BGP peers.</a:t>
            </a:r>
            <a:endParaRPr/>
          </a:p>
          <a:p>
            <a:pPr indent="-285750" lvl="1" marL="742950" rtl="0" algn="l">
              <a:lnSpc>
                <a:spcPct val="11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 The version number will change whenever BGP updates the table due to some routing information changes. </a:t>
            </a:r>
            <a:endParaRPr/>
          </a:p>
          <a:p>
            <a:pPr indent="-285750" lvl="1" marL="742950" rtl="0" algn="l">
              <a:lnSpc>
                <a:spcPct val="11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Keepalive packets ensure that the connection is alive between the BGP peers</a:t>
            </a:r>
            <a:br>
              <a:rPr lang="en-US"/>
            </a:br>
            <a:br>
              <a:rPr lang="en-US"/>
            </a:br>
            <a:endParaRPr/>
          </a:p>
        </p:txBody>
      </p:sp>
      <p:sp>
        <p:nvSpPr>
          <p:cNvPr id="275" name="Google Shape;275;p14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6" name="Google Shape;276;p14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General Operation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>
            <p:ph type="title"/>
          </p:nvPr>
        </p:nvSpPr>
        <p:spPr>
          <a:xfrm>
            <a:off x="280554" y="110836"/>
            <a:ext cx="3200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BGP FSM</a:t>
            </a:r>
            <a:endParaRPr/>
          </a:p>
        </p:txBody>
      </p:sp>
      <p:sp>
        <p:nvSpPr>
          <p:cNvPr id="282" name="Google Shape;282;p15"/>
          <p:cNvSpPr txBox="1"/>
          <p:nvPr>
            <p:ph idx="1" type="body"/>
          </p:nvPr>
        </p:nvSpPr>
        <p:spPr>
          <a:xfrm>
            <a:off x="678872" y="5654820"/>
            <a:ext cx="77724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The BGP neighbor negotiation process proceeds through various states, or stages, which can be described in terms of a finite-state machine (FSM). </a:t>
            </a:r>
            <a:endParaRPr/>
          </a:p>
        </p:txBody>
      </p:sp>
      <p:pic>
        <p:nvPicPr>
          <p:cNvPr descr="fi970808" id="283" name="Google Shape;28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80753" y="1579929"/>
            <a:ext cx="4985039" cy="3883878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6"/>
          <p:cNvSpPr txBox="1"/>
          <p:nvPr>
            <p:ph type="title"/>
          </p:nvPr>
        </p:nvSpPr>
        <p:spPr>
          <a:xfrm>
            <a:off x="169718" y="585355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BGP FSM</a:t>
            </a:r>
            <a:endParaRPr/>
          </a:p>
        </p:txBody>
      </p:sp>
      <p:sp>
        <p:nvSpPr>
          <p:cNvPr id="289" name="Google Shape;289;p16"/>
          <p:cNvSpPr txBox="1"/>
          <p:nvPr>
            <p:ph idx="1" type="body"/>
          </p:nvPr>
        </p:nvSpPr>
        <p:spPr>
          <a:xfrm>
            <a:off x="528926" y="3124200"/>
            <a:ext cx="77724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609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rPr lang="en-US"/>
              <a:t>BGP FSM includes six states:</a:t>
            </a:r>
            <a:endParaRPr/>
          </a:p>
          <a:p>
            <a:pPr indent="-533400" lvl="1" marL="990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2600"/>
              <a:buFont typeface="Arial"/>
              <a:buAutoNum type="arabicPeriod"/>
            </a:pPr>
            <a:r>
              <a:rPr b="1" lang="en-US">
                <a:solidFill>
                  <a:srgbClr val="CC0000"/>
                </a:solidFill>
              </a:rPr>
              <a:t>Idle</a:t>
            </a:r>
            <a:endParaRPr/>
          </a:p>
          <a:p>
            <a:pPr indent="-533400" lvl="1" marL="990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2600"/>
              <a:buFont typeface="Arial"/>
              <a:buAutoNum type="arabicPeriod"/>
            </a:pPr>
            <a:r>
              <a:rPr b="1" lang="en-US">
                <a:solidFill>
                  <a:srgbClr val="CC0000"/>
                </a:solidFill>
              </a:rPr>
              <a:t>Connect</a:t>
            </a:r>
            <a:endParaRPr/>
          </a:p>
          <a:p>
            <a:pPr indent="-533400" lvl="1" marL="990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2600"/>
              <a:buFont typeface="Arial"/>
              <a:buAutoNum type="arabicPeriod"/>
            </a:pPr>
            <a:r>
              <a:rPr b="1" lang="en-US">
                <a:solidFill>
                  <a:srgbClr val="CC0000"/>
                </a:solidFill>
              </a:rPr>
              <a:t>Active</a:t>
            </a:r>
            <a:endParaRPr/>
          </a:p>
          <a:p>
            <a:pPr indent="-533400" lvl="1" marL="990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2600"/>
              <a:buFont typeface="Arial"/>
              <a:buAutoNum type="arabicPeriod"/>
            </a:pPr>
            <a:r>
              <a:rPr b="1" lang="en-US">
                <a:solidFill>
                  <a:srgbClr val="CC0000"/>
                </a:solidFill>
              </a:rPr>
              <a:t>OpenSent</a:t>
            </a:r>
            <a:endParaRPr b="1">
              <a:solidFill>
                <a:srgbClr val="CC0000"/>
              </a:solidFill>
            </a:endParaRPr>
          </a:p>
          <a:p>
            <a:pPr indent="-533400" lvl="1" marL="990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2600"/>
              <a:buFont typeface="Arial"/>
              <a:buAutoNum type="arabicPeriod"/>
            </a:pPr>
            <a:r>
              <a:rPr b="1" lang="en-US">
                <a:solidFill>
                  <a:srgbClr val="CC0000"/>
                </a:solidFill>
              </a:rPr>
              <a:t>Open Confirm</a:t>
            </a:r>
            <a:endParaRPr/>
          </a:p>
          <a:p>
            <a:pPr indent="-533400" lvl="1" marL="990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2600"/>
              <a:buFont typeface="Arial"/>
              <a:buAutoNum type="arabicPeriod"/>
            </a:pPr>
            <a:r>
              <a:rPr b="1" lang="en-US">
                <a:solidFill>
                  <a:srgbClr val="CC0000"/>
                </a:solidFill>
              </a:rPr>
              <a:t>Established</a:t>
            </a:r>
            <a:endParaRPr/>
          </a:p>
        </p:txBody>
      </p:sp>
      <p:pic>
        <p:nvPicPr>
          <p:cNvPr descr="fi970808" id="290" name="Google Shape;29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7518" y="1364673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7"/>
          <p:cNvSpPr txBox="1"/>
          <p:nvPr>
            <p:ph type="title"/>
          </p:nvPr>
        </p:nvSpPr>
        <p:spPr>
          <a:xfrm>
            <a:off x="205364" y="554182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BGP FSM</a:t>
            </a:r>
            <a:endParaRPr/>
          </a:p>
        </p:txBody>
      </p:sp>
      <p:sp>
        <p:nvSpPr>
          <p:cNvPr id="296" name="Google Shape;296;p17"/>
          <p:cNvSpPr/>
          <p:nvPr/>
        </p:nvSpPr>
        <p:spPr>
          <a:xfrm>
            <a:off x="0" y="2346182"/>
            <a:ext cx="2667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Idle State</a:t>
            </a:r>
            <a:endParaRPr/>
          </a:p>
        </p:txBody>
      </p:sp>
      <p:sp>
        <p:nvSpPr>
          <p:cNvPr id="297" name="Google Shape;297;p17"/>
          <p:cNvSpPr txBox="1"/>
          <p:nvPr>
            <p:ph idx="1" type="body"/>
          </p:nvPr>
        </p:nvSpPr>
        <p:spPr>
          <a:xfrm>
            <a:off x="373063" y="3031982"/>
            <a:ext cx="77724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BGP always begins in the Idle state, in which it refuses all incoming connections.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When Start event occurs, the BGP process: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Initializes all BGP resources 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Starts the ConnectRetry timer 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Initializes a TCP connection to the neighbor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Listens for a TCP initialization from the neighbor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Changes its state to </a:t>
            </a:r>
            <a:r>
              <a:rPr b="1" lang="en-US" sz="2400">
                <a:solidFill>
                  <a:srgbClr val="CC0000"/>
                </a:solidFill>
              </a:rPr>
              <a:t>Connect</a:t>
            </a:r>
            <a:endParaRPr/>
          </a:p>
        </p:txBody>
      </p:sp>
      <p:pic>
        <p:nvPicPr>
          <p:cNvPr descr="fi970808" id="298" name="Google Shape;29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3382" y="185737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8"/>
          <p:cNvSpPr/>
          <p:nvPr/>
        </p:nvSpPr>
        <p:spPr>
          <a:xfrm>
            <a:off x="169718" y="1521618"/>
            <a:ext cx="2667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Connect State</a:t>
            </a:r>
            <a:endParaRPr/>
          </a:p>
        </p:txBody>
      </p:sp>
      <p:sp>
        <p:nvSpPr>
          <p:cNvPr id="304" name="Google Shape;304;p18"/>
          <p:cNvSpPr txBox="1"/>
          <p:nvPr>
            <p:ph idx="1" type="body"/>
          </p:nvPr>
        </p:nvSpPr>
        <p:spPr>
          <a:xfrm>
            <a:off x="169718" y="2888673"/>
            <a:ext cx="7772400" cy="4068692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 fontScale="92500" lnSpcReduction="10000"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In this state, the BGP process is waiting for the TCP connection to be completed.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If the connection is </a:t>
            </a:r>
            <a:r>
              <a:rPr b="1" lang="en-US" sz="2400"/>
              <a:t>successful</a:t>
            </a:r>
            <a:r>
              <a:rPr lang="en-US" sz="2400"/>
              <a:t>, the BGP process: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Clears the ConnectRetry timer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Completes initialization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Sends an </a:t>
            </a:r>
            <a:r>
              <a:rPr b="1" lang="en-US" sz="2400">
                <a:solidFill>
                  <a:schemeClr val="accent2"/>
                </a:solidFill>
              </a:rPr>
              <a:t>Open message</a:t>
            </a:r>
            <a:r>
              <a:rPr lang="en-US" sz="2400"/>
              <a:t> to the neighbor to identify itself and to specify its BGP operational parameters 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Transitions to the </a:t>
            </a:r>
            <a:r>
              <a:rPr b="1" lang="en-US" sz="2400">
                <a:solidFill>
                  <a:srgbClr val="CC0000"/>
                </a:solidFill>
              </a:rPr>
              <a:t>OpenSent </a:t>
            </a:r>
            <a:r>
              <a:rPr lang="en-US" sz="2400"/>
              <a:t>state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If the connection is </a:t>
            </a:r>
            <a:r>
              <a:rPr b="1" lang="en-US" sz="2400"/>
              <a:t>unsuccessful</a:t>
            </a:r>
            <a:r>
              <a:rPr lang="en-US" sz="2400"/>
              <a:t>, the BGP process: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Continues to listen for a connection to be initiated by the neighbor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Resets the ConnectRetry timer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/>
              <a:t>Transitions to the </a:t>
            </a:r>
            <a:r>
              <a:rPr b="1" lang="en-US" sz="2400">
                <a:solidFill>
                  <a:srgbClr val="CC0000"/>
                </a:solidFill>
              </a:rPr>
              <a:t>Active </a:t>
            </a:r>
            <a:r>
              <a:rPr lang="en-US" sz="2400"/>
              <a:t>state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400"/>
          </a:p>
        </p:txBody>
      </p:sp>
      <p:sp>
        <p:nvSpPr>
          <p:cNvPr id="305" name="Google Shape;305;p18"/>
          <p:cNvSpPr txBox="1"/>
          <p:nvPr/>
        </p:nvSpPr>
        <p:spPr>
          <a:xfrm>
            <a:off x="169718" y="585355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 FSM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970808" id="306" name="Google Shape;30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3382" y="185737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164550" y="159889"/>
            <a:ext cx="9144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How was your assignment 3 data collected?</a:t>
            </a:r>
            <a:endParaRPr sz="3200"/>
          </a:p>
        </p:txBody>
      </p:sp>
      <p:sp>
        <p:nvSpPr>
          <p:cNvPr id="94" name="Google Shape;94;p2"/>
          <p:cNvSpPr txBox="1"/>
          <p:nvPr>
            <p:ph idx="1" type="body"/>
          </p:nvPr>
        </p:nvSpPr>
        <p:spPr>
          <a:xfrm>
            <a:off x="283250" y="1391356"/>
            <a:ext cx="8501299" cy="5269218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 fontScale="77500" lnSpcReduction="2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1) Traffic Measurement with IPFIX (IP Flow Information eXport) protocol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Goal: develop common IP traffic flow reporting protocol to be available on most routers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NetFlow - a proprietary form of IPFIX.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7797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7797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7797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2) Interdomain Routing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Measurement with BGP Routing Tables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 understand the state of Internet routing, many routers "dump" BGP routing tables periodically into a static file.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Contain information about each IP prefix, all BGP routes that the router learns for each prefix, and the "best" BGP route that the router selects.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20000"/>
              </a:lnSpc>
              <a:spcBef>
                <a:spcPts val="40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Analyzing the BGP routing tables can provide information about where traffic to different IP prefixes is destined.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61400" y="2535352"/>
            <a:ext cx="3454000" cy="16833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9"/>
          <p:cNvSpPr/>
          <p:nvPr/>
        </p:nvSpPr>
        <p:spPr>
          <a:xfrm>
            <a:off x="199881" y="1808018"/>
            <a:ext cx="2667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Active State</a:t>
            </a:r>
            <a:endParaRPr/>
          </a:p>
        </p:txBody>
      </p:sp>
      <p:sp>
        <p:nvSpPr>
          <p:cNvPr id="312" name="Google Shape;312;p19"/>
          <p:cNvSpPr txBox="1"/>
          <p:nvPr>
            <p:ph idx="1" type="body"/>
          </p:nvPr>
        </p:nvSpPr>
        <p:spPr>
          <a:xfrm>
            <a:off x="199881" y="3030681"/>
            <a:ext cx="77724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 lnSpcReduction="10000"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 this state, the BGP process is trying to initiate a TCP connection with the neighbor.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the TCP connection is </a:t>
            </a:r>
            <a:r>
              <a:rPr b="1" lang="en-US" sz="2400"/>
              <a:t>successful</a:t>
            </a:r>
            <a:r>
              <a:rPr lang="en-US" sz="2400"/>
              <a:t>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Clears the ConnectRetry timer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Completes initialization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Sends an </a:t>
            </a:r>
            <a:r>
              <a:rPr b="1" lang="en-US" sz="2400">
                <a:solidFill>
                  <a:schemeClr val="accent2"/>
                </a:solidFill>
              </a:rPr>
              <a:t>Open message</a:t>
            </a:r>
            <a:r>
              <a:rPr lang="en-US" sz="2400"/>
              <a:t> to the neighbor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Transitions to the </a:t>
            </a:r>
            <a:r>
              <a:rPr b="1" lang="en-US" sz="2400">
                <a:solidFill>
                  <a:srgbClr val="CC0000"/>
                </a:solidFill>
              </a:rPr>
              <a:t>OpenSent </a:t>
            </a:r>
            <a:r>
              <a:rPr lang="en-US" sz="2400"/>
              <a:t>state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the ConnectRetry timer expires while BGP is in the Active State, the BGP process: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Transitions back to the </a:t>
            </a:r>
            <a:r>
              <a:rPr b="1" lang="en-US" sz="2400">
                <a:solidFill>
                  <a:srgbClr val="CC0000"/>
                </a:solidFill>
              </a:rPr>
              <a:t>Connect </a:t>
            </a:r>
            <a:r>
              <a:rPr lang="en-US" sz="2400"/>
              <a:t>state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Resets the ConnectRetry timer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  <p:sp>
        <p:nvSpPr>
          <p:cNvPr id="313" name="Google Shape;313;p19"/>
          <p:cNvSpPr txBox="1"/>
          <p:nvPr/>
        </p:nvSpPr>
        <p:spPr>
          <a:xfrm>
            <a:off x="169718" y="585355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 FSM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970808" id="314" name="Google Shape;31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3382" y="185737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0"/>
          <p:cNvSpPr/>
          <p:nvPr/>
        </p:nvSpPr>
        <p:spPr>
          <a:xfrm>
            <a:off x="270163" y="2015836"/>
            <a:ext cx="2971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OpenSent State</a:t>
            </a:r>
            <a:endParaRPr/>
          </a:p>
        </p:txBody>
      </p:sp>
      <p:sp>
        <p:nvSpPr>
          <p:cNvPr id="320" name="Google Shape;320;p20"/>
          <p:cNvSpPr txBox="1"/>
          <p:nvPr>
            <p:ph idx="1" type="body"/>
          </p:nvPr>
        </p:nvSpPr>
        <p:spPr>
          <a:xfrm>
            <a:off x="300326" y="2854036"/>
            <a:ext cx="77724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 this state an </a:t>
            </a:r>
            <a:r>
              <a:rPr b="1" lang="en-US" sz="2400">
                <a:solidFill>
                  <a:schemeClr val="accent2"/>
                </a:solidFill>
              </a:rPr>
              <a:t>Open message</a:t>
            </a:r>
            <a:r>
              <a:rPr lang="en-US" sz="2400"/>
              <a:t> has been sent and BGP is waiting to hear an Open message from its neighbor.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When an </a:t>
            </a:r>
            <a:r>
              <a:rPr b="1" lang="en-US" sz="2400">
                <a:solidFill>
                  <a:schemeClr val="accent2"/>
                </a:solidFill>
              </a:rPr>
              <a:t>Open message</a:t>
            </a:r>
            <a:r>
              <a:rPr lang="en-US" sz="2400"/>
              <a:t> is received, all its fields are checked.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If errors</a:t>
            </a:r>
            <a:r>
              <a:rPr lang="en-US" sz="2400"/>
              <a:t> exist, a </a:t>
            </a:r>
            <a:r>
              <a:rPr b="1" lang="en-US" sz="2400">
                <a:solidFill>
                  <a:schemeClr val="accent2"/>
                </a:solidFill>
              </a:rPr>
              <a:t>Notification message</a:t>
            </a:r>
            <a:r>
              <a:rPr lang="en-US" sz="2400"/>
              <a:t> is sent and the state transitions to </a:t>
            </a:r>
            <a:r>
              <a:rPr b="1" lang="en-US" sz="2400">
                <a:solidFill>
                  <a:srgbClr val="CC0000"/>
                </a:solidFill>
              </a:rPr>
              <a:t>Idle</a:t>
            </a:r>
            <a:r>
              <a:rPr lang="en-US" sz="2400"/>
              <a:t>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If no errors</a:t>
            </a:r>
            <a:r>
              <a:rPr lang="en-US" sz="2400"/>
              <a:t> exist, a </a:t>
            </a:r>
            <a:r>
              <a:rPr b="1" lang="en-US" sz="2400">
                <a:solidFill>
                  <a:schemeClr val="accent2"/>
                </a:solidFill>
              </a:rPr>
              <a:t>Keepalive message</a:t>
            </a:r>
            <a:r>
              <a:rPr lang="en-US" sz="2400"/>
              <a:t> is sent and the Keepalive timer is set, the peer is determined to be internal or external, and state is changed to </a:t>
            </a:r>
            <a:r>
              <a:rPr b="1" lang="en-US" sz="2400">
                <a:solidFill>
                  <a:srgbClr val="CC0000"/>
                </a:solidFill>
              </a:rPr>
              <a:t>OpenConfirm</a:t>
            </a:r>
            <a:r>
              <a:rPr lang="en-US" sz="2400"/>
              <a:t>.</a:t>
            </a:r>
            <a:endParaRPr/>
          </a:p>
        </p:txBody>
      </p:sp>
      <p:sp>
        <p:nvSpPr>
          <p:cNvPr id="321" name="Google Shape;321;p20"/>
          <p:cNvSpPr txBox="1"/>
          <p:nvPr/>
        </p:nvSpPr>
        <p:spPr>
          <a:xfrm>
            <a:off x="169718" y="585355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 FSM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970808" id="322" name="Google Shape;32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3382" y="185737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1"/>
          <p:cNvSpPr/>
          <p:nvPr/>
        </p:nvSpPr>
        <p:spPr>
          <a:xfrm>
            <a:off x="169718" y="2109355"/>
            <a:ext cx="3799609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OpenConfirm State</a:t>
            </a:r>
            <a:endParaRPr/>
          </a:p>
        </p:txBody>
      </p:sp>
      <p:sp>
        <p:nvSpPr>
          <p:cNvPr id="328" name="Google Shape;328;p21"/>
          <p:cNvSpPr txBox="1"/>
          <p:nvPr>
            <p:ph idx="1" type="body"/>
          </p:nvPr>
        </p:nvSpPr>
        <p:spPr>
          <a:xfrm>
            <a:off x="199882" y="2947555"/>
            <a:ext cx="790362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 this state, the BGP process waits for a </a:t>
            </a:r>
            <a:r>
              <a:rPr b="1" lang="en-US" sz="2400">
                <a:solidFill>
                  <a:schemeClr val="accent2"/>
                </a:solidFill>
              </a:rPr>
              <a:t>Keepalive</a:t>
            </a:r>
            <a:r>
              <a:rPr lang="en-US" sz="2400"/>
              <a:t> or </a:t>
            </a:r>
            <a:r>
              <a:rPr b="1" lang="en-US" sz="2400">
                <a:solidFill>
                  <a:schemeClr val="accent2"/>
                </a:solidFill>
              </a:rPr>
              <a:t>Notification message</a:t>
            </a:r>
            <a:r>
              <a:rPr lang="en-US" sz="2400"/>
              <a:t>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a </a:t>
            </a:r>
            <a:r>
              <a:rPr b="1" lang="en-US" sz="2400">
                <a:solidFill>
                  <a:schemeClr val="accent2"/>
                </a:solidFill>
              </a:rPr>
              <a:t>Keepalive message</a:t>
            </a:r>
            <a:r>
              <a:rPr lang="en-US" sz="2400"/>
              <a:t> is received, the state transitions to </a:t>
            </a:r>
            <a:r>
              <a:rPr b="1" lang="en-US" sz="2400">
                <a:solidFill>
                  <a:srgbClr val="CC0000"/>
                </a:solidFill>
              </a:rPr>
              <a:t>Established</a:t>
            </a:r>
            <a:r>
              <a:rPr lang="en-US" sz="2400"/>
              <a:t>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a </a:t>
            </a:r>
            <a:r>
              <a:rPr b="1" lang="en-US" sz="2400">
                <a:solidFill>
                  <a:schemeClr val="accent2"/>
                </a:solidFill>
              </a:rPr>
              <a:t>Notification message</a:t>
            </a:r>
            <a:r>
              <a:rPr lang="en-US" sz="2400"/>
              <a:t> is received, or a TCP disconnect is received, the state transitions to </a:t>
            </a:r>
            <a:r>
              <a:rPr b="1" lang="en-US" sz="2400">
                <a:solidFill>
                  <a:srgbClr val="CC0000"/>
                </a:solidFill>
              </a:rPr>
              <a:t>Idle</a:t>
            </a:r>
            <a:r>
              <a:rPr lang="en-US" sz="2400"/>
              <a:t>.</a:t>
            </a:r>
            <a:endParaRPr/>
          </a:p>
        </p:txBody>
      </p:sp>
      <p:sp>
        <p:nvSpPr>
          <p:cNvPr id="329" name="Google Shape;329;p21"/>
          <p:cNvSpPr txBox="1"/>
          <p:nvPr/>
        </p:nvSpPr>
        <p:spPr>
          <a:xfrm>
            <a:off x="169718" y="585355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 FSM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970808" id="330" name="Google Shape;33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3382" y="185737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2"/>
          <p:cNvSpPr/>
          <p:nvPr/>
        </p:nvSpPr>
        <p:spPr>
          <a:xfrm>
            <a:off x="169718" y="2171700"/>
            <a:ext cx="3560618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Established State</a:t>
            </a:r>
            <a:endParaRPr/>
          </a:p>
        </p:txBody>
      </p:sp>
      <p:sp>
        <p:nvSpPr>
          <p:cNvPr id="336" name="Google Shape;336;p22"/>
          <p:cNvSpPr txBox="1"/>
          <p:nvPr>
            <p:ph idx="1" type="body"/>
          </p:nvPr>
        </p:nvSpPr>
        <p:spPr>
          <a:xfrm>
            <a:off x="199881" y="3009900"/>
            <a:ext cx="77724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 this state, the BGP connection is fully established and the peers can exchange </a:t>
            </a:r>
            <a:r>
              <a:rPr b="1" lang="en-US" sz="2400">
                <a:solidFill>
                  <a:schemeClr val="accent2"/>
                </a:solidFill>
              </a:rPr>
              <a:t>Update, Keepalive </a:t>
            </a:r>
            <a:r>
              <a:rPr lang="en-US" sz="2400"/>
              <a:t>and</a:t>
            </a:r>
            <a:r>
              <a:rPr b="1" lang="en-US" sz="2400">
                <a:solidFill>
                  <a:schemeClr val="accent2"/>
                </a:solidFill>
              </a:rPr>
              <a:t> Notification messages</a:t>
            </a:r>
            <a:r>
              <a:rPr lang="en-US" sz="2400"/>
              <a:t>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an </a:t>
            </a:r>
            <a:r>
              <a:rPr b="1" lang="en-US" sz="2400">
                <a:solidFill>
                  <a:schemeClr val="accent2"/>
                </a:solidFill>
              </a:rPr>
              <a:t>Update</a:t>
            </a:r>
            <a:r>
              <a:rPr lang="en-US" sz="2400"/>
              <a:t> or </a:t>
            </a:r>
            <a:r>
              <a:rPr b="1" lang="en-US" sz="2400">
                <a:solidFill>
                  <a:schemeClr val="accent2"/>
                </a:solidFill>
              </a:rPr>
              <a:t>Keepalive message</a:t>
            </a:r>
            <a:r>
              <a:rPr lang="en-US" sz="2400"/>
              <a:t> is received, the Hold timer is restarted.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a </a:t>
            </a:r>
            <a:r>
              <a:rPr b="1" lang="en-US" sz="2400">
                <a:solidFill>
                  <a:schemeClr val="accent2"/>
                </a:solidFill>
              </a:rPr>
              <a:t>Notification message</a:t>
            </a:r>
            <a:r>
              <a:rPr lang="en-US" sz="2400"/>
              <a:t> is received, the state transitions to </a:t>
            </a:r>
            <a:r>
              <a:rPr b="1" lang="en-US" sz="2400">
                <a:solidFill>
                  <a:srgbClr val="CC0000"/>
                </a:solidFill>
              </a:rPr>
              <a:t>Idle</a:t>
            </a:r>
            <a:r>
              <a:rPr lang="en-US" sz="2400"/>
              <a:t>.</a:t>
            </a:r>
            <a:endParaRPr/>
          </a:p>
        </p:txBody>
      </p:sp>
      <p:sp>
        <p:nvSpPr>
          <p:cNvPr id="337" name="Google Shape;337;p22"/>
          <p:cNvSpPr txBox="1"/>
          <p:nvPr/>
        </p:nvSpPr>
        <p:spPr>
          <a:xfrm>
            <a:off x="169718" y="585355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 FSM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970808" id="338" name="Google Shape;33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3382" y="185737"/>
            <a:ext cx="3429000" cy="267176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3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8" name="Google Shape;348;p23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9" name="Google Shape;349;p23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BGP - Update messages</a:t>
            </a:r>
            <a:endParaRPr/>
          </a:p>
        </p:txBody>
      </p:sp>
      <p:sp>
        <p:nvSpPr>
          <p:cNvPr id="350" name="Google Shape;350;p23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BGP path attributes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AS path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Next hop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Local preference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Multi-Exit Discriminator (MED)</a:t>
            </a:r>
            <a:endParaRPr/>
          </a:p>
          <a:p>
            <a:pPr indent="-2857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/>
              <a:t>BGP community</a:t>
            </a:r>
            <a:endParaRPr/>
          </a:p>
          <a:p>
            <a:pPr indent="0" lvl="1" marL="4572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  <a:p>
            <a:pPr indent="-1206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  <a:p>
            <a:pPr indent="-120650" lvl="1" marL="74295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4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0" name="Google Shape;360;p24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1" name="Google Shape;361;p24"/>
          <p:cNvSpPr txBox="1"/>
          <p:nvPr>
            <p:ph idx="1" type="body"/>
          </p:nvPr>
        </p:nvSpPr>
        <p:spPr>
          <a:xfrm>
            <a:off x="203194" y="1280563"/>
            <a:ext cx="4767756" cy="29666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Char char="•"/>
            </a:pPr>
            <a:r>
              <a:rPr lang="en-US" sz="2699"/>
              <a:t>Sequence of AS a route has traversed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699"/>
              <a:buChar char="•"/>
            </a:pPr>
            <a:r>
              <a:rPr lang="en-US" sz="2699"/>
              <a:t>Loop detection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699"/>
              <a:buChar char="•"/>
            </a:pPr>
            <a:r>
              <a:rPr lang="en-US" sz="2699"/>
              <a:t>Apply policy</a:t>
            </a:r>
            <a:endParaRPr/>
          </a:p>
        </p:txBody>
      </p:sp>
      <p:sp>
        <p:nvSpPr>
          <p:cNvPr id="362" name="Google Shape;362;p24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AS-Path</a:t>
            </a:r>
            <a:endParaRPr/>
          </a:p>
        </p:txBody>
      </p:sp>
      <p:cxnSp>
        <p:nvCxnSpPr>
          <p:cNvPr id="363" name="Google Shape;363;p24"/>
          <p:cNvCxnSpPr/>
          <p:nvPr/>
        </p:nvCxnSpPr>
        <p:spPr>
          <a:xfrm flipH="1" rot="10800000">
            <a:off x="3291257" y="3857403"/>
            <a:ext cx="828244" cy="935344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364" name="Google Shape;364;p24"/>
          <p:cNvCxnSpPr/>
          <p:nvPr/>
        </p:nvCxnSpPr>
        <p:spPr>
          <a:xfrm rot="10800000">
            <a:off x="4822794" y="3570017"/>
            <a:ext cx="1147759" cy="646173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365" name="Google Shape;365;p24"/>
          <p:cNvCxnSpPr/>
          <p:nvPr/>
        </p:nvCxnSpPr>
        <p:spPr>
          <a:xfrm>
            <a:off x="6547112" y="2202700"/>
            <a:ext cx="121023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366" name="Google Shape;366;p24"/>
          <p:cNvCxnSpPr/>
          <p:nvPr/>
        </p:nvCxnSpPr>
        <p:spPr>
          <a:xfrm flipH="1" rot="10800000">
            <a:off x="4758533" y="2133085"/>
            <a:ext cx="828244" cy="933559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pic>
        <p:nvPicPr>
          <p:cNvPr id="367" name="Google Shape;36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8063" y="4591041"/>
            <a:ext cx="1840342" cy="11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57302" y="2916704"/>
            <a:ext cx="1840344" cy="111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42310" y="1629713"/>
            <a:ext cx="1840344" cy="1119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2249" y="1604723"/>
            <a:ext cx="1840344" cy="1119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29657" y="3498617"/>
            <a:ext cx="1840342" cy="1119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2" name="Google Shape;372;p24"/>
          <p:cNvCxnSpPr/>
          <p:nvPr/>
        </p:nvCxnSpPr>
        <p:spPr>
          <a:xfrm rot="10800000">
            <a:off x="4058810" y="5224719"/>
            <a:ext cx="95497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3" name="Google Shape;373;p24"/>
          <p:cNvSpPr/>
          <p:nvPr/>
        </p:nvSpPr>
        <p:spPr>
          <a:xfrm>
            <a:off x="4637154" y="4801672"/>
            <a:ext cx="3002383" cy="921064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4" name="Google Shape;374;p24"/>
          <p:cNvSpPr/>
          <p:nvPr/>
        </p:nvSpPr>
        <p:spPr>
          <a:xfrm>
            <a:off x="7418196" y="1862204"/>
            <a:ext cx="1272710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100</a:t>
            </a:r>
            <a:endParaRPr/>
          </a:p>
        </p:txBody>
      </p:sp>
      <p:sp>
        <p:nvSpPr>
          <p:cNvPr id="375" name="Google Shape;375;p24"/>
          <p:cNvSpPr/>
          <p:nvPr/>
        </p:nvSpPr>
        <p:spPr>
          <a:xfrm>
            <a:off x="3760714" y="3343760"/>
            <a:ext cx="1110275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300</a:t>
            </a:r>
            <a:endParaRPr/>
          </a:p>
        </p:txBody>
      </p:sp>
      <p:sp>
        <p:nvSpPr>
          <p:cNvPr id="376" name="Google Shape;376;p24"/>
          <p:cNvSpPr/>
          <p:nvPr/>
        </p:nvSpPr>
        <p:spPr>
          <a:xfrm>
            <a:off x="5395781" y="1862204"/>
            <a:ext cx="1406586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200</a:t>
            </a:r>
            <a:endParaRPr/>
          </a:p>
        </p:txBody>
      </p:sp>
      <p:sp>
        <p:nvSpPr>
          <p:cNvPr id="377" name="Google Shape;377;p24"/>
          <p:cNvSpPr/>
          <p:nvPr/>
        </p:nvSpPr>
        <p:spPr>
          <a:xfrm>
            <a:off x="2659365" y="4989537"/>
            <a:ext cx="1147759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500</a:t>
            </a:r>
            <a:endParaRPr/>
          </a:p>
        </p:txBody>
      </p:sp>
      <p:sp>
        <p:nvSpPr>
          <p:cNvPr id="378" name="Google Shape;378;p24"/>
          <p:cNvSpPr/>
          <p:nvPr/>
        </p:nvSpPr>
        <p:spPr>
          <a:xfrm>
            <a:off x="5825968" y="3804292"/>
            <a:ext cx="1292346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400</a:t>
            </a:r>
            <a:endParaRPr/>
          </a:p>
        </p:txBody>
      </p:sp>
      <p:sp>
        <p:nvSpPr>
          <p:cNvPr id="379" name="Google Shape;379;p24"/>
          <p:cNvSpPr/>
          <p:nvPr/>
        </p:nvSpPr>
        <p:spPr>
          <a:xfrm>
            <a:off x="5372577" y="2185108"/>
            <a:ext cx="1452996" cy="24224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170.10.0.0/16</a:t>
            </a:r>
            <a:endParaRPr/>
          </a:p>
        </p:txBody>
      </p:sp>
      <p:sp>
        <p:nvSpPr>
          <p:cNvPr id="380" name="Google Shape;380;p24"/>
          <p:cNvSpPr/>
          <p:nvPr/>
        </p:nvSpPr>
        <p:spPr>
          <a:xfrm>
            <a:off x="7327160" y="2185108"/>
            <a:ext cx="1452996" cy="24224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180.10.0.0/16</a:t>
            </a:r>
            <a:endParaRPr/>
          </a:p>
        </p:txBody>
      </p:sp>
      <p:sp>
        <p:nvSpPr>
          <p:cNvPr id="381" name="Google Shape;381;p24"/>
          <p:cNvSpPr/>
          <p:nvPr/>
        </p:nvSpPr>
        <p:spPr>
          <a:xfrm>
            <a:off x="5745643" y="4127197"/>
            <a:ext cx="1452996" cy="24224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150.10.0.0/16</a:t>
            </a:r>
            <a:endParaRPr/>
          </a:p>
        </p:txBody>
      </p:sp>
      <p:sp>
        <p:nvSpPr>
          <p:cNvPr id="382" name="Google Shape;382;p24"/>
          <p:cNvSpPr/>
          <p:nvPr/>
        </p:nvSpPr>
        <p:spPr>
          <a:xfrm>
            <a:off x="4437233" y="4902707"/>
            <a:ext cx="3273704" cy="799321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180.10.0.0/16	300  200 100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72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170.10.0.0/16	300  200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72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150.10.0.0/16	300  400</a:t>
            </a:r>
            <a:endParaRPr/>
          </a:p>
        </p:txBody>
      </p:sp>
      <p:sp>
        <p:nvSpPr>
          <p:cNvPr id="383" name="Google Shape;383;p24"/>
          <p:cNvSpPr/>
          <p:nvPr/>
        </p:nvSpPr>
        <p:spPr>
          <a:xfrm>
            <a:off x="6030271" y="2868509"/>
            <a:ext cx="2788344" cy="560196"/>
          </a:xfrm>
          <a:prstGeom prst="rect">
            <a:avLst/>
          </a:prstGeom>
          <a:noFill/>
          <a:ln>
            <a:noFill/>
          </a:ln>
        </p:spPr>
        <p:txBody>
          <a:bodyPr anchorCtr="0" anchor="t" bIns="37475" lIns="74950" spcFirstLastPara="1" rIns="74950" wrap="square" tIns="374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180.10.0.0/16   300  200  100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170.10.0.0/16   300  200 </a:t>
            </a:r>
            <a:endParaRPr/>
          </a:p>
        </p:txBody>
      </p:sp>
      <p:sp>
        <p:nvSpPr>
          <p:cNvPr id="384" name="Google Shape;384;p24"/>
          <p:cNvSpPr/>
          <p:nvPr/>
        </p:nvSpPr>
        <p:spPr>
          <a:xfrm>
            <a:off x="7162939" y="3429001"/>
            <a:ext cx="446252" cy="647957"/>
          </a:xfrm>
          <a:custGeom>
            <a:rect b="b" l="l" r="r" t="t"/>
            <a:pathLst>
              <a:path extrusionOk="0" fill="none" h="21600" w="21600">
                <a:moveTo>
                  <a:pt x="0" y="21481"/>
                </a:moveTo>
                <a:cubicBezTo>
                  <a:pt x="65" y="9631"/>
                  <a:pt x="9664" y="47"/>
                  <a:pt x="21514" y="0"/>
                </a:cubicBezTo>
              </a:path>
              <a:path extrusionOk="0" h="21600" w="21600">
                <a:moveTo>
                  <a:pt x="0" y="21481"/>
                </a:moveTo>
                <a:cubicBezTo>
                  <a:pt x="65" y="9631"/>
                  <a:pt x="9664" y="47"/>
                  <a:pt x="21514" y="0"/>
                </a:cubicBezTo>
                <a:lnTo>
                  <a:pt x="21600" y="21600"/>
                </a:lnTo>
                <a:close/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5" name="Google Shape;385;p24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5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35700" lIns="71400" spcFirstLastPara="1" rIns="71400" wrap="square" tIns="3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Next Hop</a:t>
            </a:r>
            <a:endParaRPr/>
          </a:p>
        </p:txBody>
      </p:sp>
      <p:sp>
        <p:nvSpPr>
          <p:cNvPr id="395" name="Google Shape;395;p25"/>
          <p:cNvSpPr txBox="1"/>
          <p:nvPr>
            <p:ph idx="1" type="body"/>
          </p:nvPr>
        </p:nvSpPr>
        <p:spPr>
          <a:xfrm>
            <a:off x="3887451" y="4410755"/>
            <a:ext cx="4792745" cy="2206270"/>
          </a:xfrm>
          <a:prstGeom prst="rect">
            <a:avLst/>
          </a:prstGeom>
          <a:noFill/>
          <a:ln>
            <a:noFill/>
          </a:ln>
        </p:spPr>
        <p:txBody>
          <a:bodyPr anchorCtr="0" anchor="t" bIns="35700" lIns="71400" spcFirstLastPara="1" rIns="71400" wrap="square" tIns="35700">
            <a:normAutofit/>
          </a:bodyPr>
          <a:lstStyle/>
          <a:p>
            <a:pPr indent="-253468" lvl="0" marL="253468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9"/>
              <a:buChar char="•"/>
            </a:pPr>
            <a:r>
              <a:rPr lang="en-US" sz="2249"/>
              <a:t>Next hop to reach a network</a:t>
            </a:r>
            <a:endParaRPr/>
          </a:p>
          <a:p>
            <a:pPr indent="-253468" lvl="0" marL="253468" rtl="0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249"/>
              <a:buChar char="•"/>
            </a:pPr>
            <a:r>
              <a:rPr lang="en-US" sz="2249"/>
              <a:t>Usually a local network is the next hop in EBGP session</a:t>
            </a:r>
            <a:endParaRPr/>
          </a:p>
        </p:txBody>
      </p:sp>
      <p:grpSp>
        <p:nvGrpSpPr>
          <p:cNvPr id="396" name="Google Shape;396;p25"/>
          <p:cNvGrpSpPr/>
          <p:nvPr/>
        </p:nvGrpSpPr>
        <p:grpSpPr>
          <a:xfrm>
            <a:off x="679791" y="1247722"/>
            <a:ext cx="7795130" cy="4385764"/>
            <a:chOff x="380" y="699"/>
            <a:chExt cx="4367" cy="2457"/>
          </a:xfrm>
        </p:grpSpPr>
        <p:cxnSp>
          <p:nvCxnSpPr>
            <p:cNvPr id="397" name="Google Shape;397;p25"/>
            <p:cNvCxnSpPr/>
            <p:nvPr/>
          </p:nvCxnSpPr>
          <p:spPr>
            <a:xfrm flipH="1" rot="10800000">
              <a:off x="1051" y="1692"/>
              <a:ext cx="588" cy="663"/>
            </a:xfrm>
            <a:prstGeom prst="straightConnector1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rotWithShape="0" algn="ctr" dir="2700000" dist="17961">
                <a:schemeClr val="dk1"/>
              </a:outerShdw>
            </a:effectLst>
          </p:spPr>
        </p:cxnSp>
        <p:cxnSp>
          <p:nvCxnSpPr>
            <p:cNvPr id="398" name="Google Shape;398;p25"/>
            <p:cNvCxnSpPr/>
            <p:nvPr/>
          </p:nvCxnSpPr>
          <p:spPr>
            <a:xfrm>
              <a:off x="2146" y="1366"/>
              <a:ext cx="1176" cy="0"/>
            </a:xfrm>
            <a:prstGeom prst="straightConnector1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rotWithShape="0" algn="ctr" dir="2700000" dist="17961">
                <a:schemeClr val="dk1"/>
              </a:outerShdw>
            </a:effectLst>
          </p:spPr>
        </p:cxnSp>
        <p:pic>
          <p:nvPicPr>
            <p:cNvPr id="399" name="Google Shape;399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80" y="2148"/>
              <a:ext cx="1567" cy="1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0" name="Google Shape;400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4" y="876"/>
              <a:ext cx="1567" cy="1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1" name="Google Shape;401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180" y="844"/>
              <a:ext cx="1567" cy="10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2" name="Google Shape;402;p25"/>
            <p:cNvSpPr/>
            <p:nvPr/>
          </p:nvSpPr>
          <p:spPr>
            <a:xfrm>
              <a:off x="2022" y="699"/>
              <a:ext cx="539" cy="182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2737" y="699"/>
              <a:ext cx="539" cy="182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716" y="2645"/>
              <a:ext cx="889" cy="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160.10.0.0/16</a:t>
              </a:r>
              <a:endParaRPr/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1020" y="1313"/>
              <a:ext cx="889" cy="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150.10.0.0/16</a:t>
              </a:r>
              <a:endParaRPr/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2025" y="712"/>
              <a:ext cx="629" cy="1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4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150.10.1.1</a:t>
              </a:r>
              <a:endParaRPr/>
            </a:p>
          </p:txBody>
        </p:sp>
        <p:sp>
          <p:nvSpPr>
            <p:cNvPr id="407" name="Google Shape;407;p25"/>
            <p:cNvSpPr/>
            <p:nvPr/>
          </p:nvSpPr>
          <p:spPr>
            <a:xfrm>
              <a:off x="2729" y="706"/>
              <a:ext cx="557" cy="1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4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150.10.1.2</a:t>
              </a:r>
              <a:endParaRPr/>
            </a:p>
          </p:txBody>
        </p:sp>
        <p:cxnSp>
          <p:nvCxnSpPr>
            <p:cNvPr id="408" name="Google Shape;408;p25"/>
            <p:cNvCxnSpPr/>
            <p:nvPr/>
          </p:nvCxnSpPr>
          <p:spPr>
            <a:xfrm flipH="1">
              <a:off x="2314" y="886"/>
              <a:ext cx="83" cy="473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09" name="Google Shape;409;p25"/>
            <p:cNvCxnSpPr/>
            <p:nvPr/>
          </p:nvCxnSpPr>
          <p:spPr>
            <a:xfrm>
              <a:off x="2987" y="886"/>
              <a:ext cx="125" cy="473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410" name="Google Shape;410;p25"/>
            <p:cNvSpPr/>
            <p:nvPr/>
          </p:nvSpPr>
          <p:spPr>
            <a:xfrm>
              <a:off x="917" y="2467"/>
              <a:ext cx="487" cy="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2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 100</a:t>
              </a:r>
              <a:endParaRPr/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3716" y="1256"/>
              <a:ext cx="487" cy="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2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 300</a:t>
              </a:r>
              <a:endParaRPr/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1221" y="1134"/>
              <a:ext cx="487" cy="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2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 200</a:t>
              </a:r>
              <a:endParaRPr/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2361" y="1937"/>
              <a:ext cx="1530" cy="357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2371" y="1950"/>
              <a:ext cx="1419" cy="3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150.10.0.0/16   150.10.1.1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160.10.0.0/16   150.10.1.1</a:t>
              </a:r>
              <a:endParaRPr/>
            </a:p>
          </p:txBody>
        </p:sp>
        <p:cxnSp>
          <p:nvCxnSpPr>
            <p:cNvPr id="415" name="Google Shape;415;p25"/>
            <p:cNvCxnSpPr/>
            <p:nvPr/>
          </p:nvCxnSpPr>
          <p:spPr>
            <a:xfrm flipH="1" rot="10800000">
              <a:off x="3113" y="1454"/>
              <a:ext cx="209" cy="474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416" name="Google Shape;416;p2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158" y="1253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7" name="Google Shape;417;p2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902" y="1253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8" name="Google Shape;418;p25"/>
            <p:cNvSpPr/>
            <p:nvPr/>
          </p:nvSpPr>
          <p:spPr>
            <a:xfrm>
              <a:off x="2050" y="1352"/>
              <a:ext cx="93" cy="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419" name="Google Shape;419;p25"/>
            <p:cNvSpPr/>
            <p:nvPr/>
          </p:nvSpPr>
          <p:spPr>
            <a:xfrm>
              <a:off x="3306" y="1352"/>
              <a:ext cx="93" cy="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</p:grpSp>
      <p:sp>
        <p:nvSpPr>
          <p:cNvPr id="420" name="Google Shape;420;p25"/>
          <p:cNvSpPr/>
          <p:nvPr/>
        </p:nvSpPr>
        <p:spPr>
          <a:xfrm>
            <a:off x="8607242" y="6622380"/>
            <a:ext cx="294064" cy="221413"/>
          </a:xfrm>
          <a:prstGeom prst="rect">
            <a:avLst/>
          </a:prstGeom>
          <a:noFill/>
          <a:ln>
            <a:noFill/>
          </a:ln>
        </p:spPr>
        <p:txBody>
          <a:bodyPr anchorCtr="0" anchor="t" bIns="41050" lIns="82100" spcFirstLastPara="1" rIns="82100" wrap="square" tIns="410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</p:txBody>
      </p:sp>
      <p:sp>
        <p:nvSpPr>
          <p:cNvPr id="421" name="Google Shape;421;p25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7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31" name="Google Shape;431;p27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32" name="Google Shape;432;p27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35700" lIns="71400" spcFirstLastPara="1" rIns="71400" wrap="square" tIns="3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/>
              <a:t>IBGP Next Hop</a:t>
            </a:r>
            <a:endParaRPr/>
          </a:p>
        </p:txBody>
      </p:sp>
      <p:sp>
        <p:nvSpPr>
          <p:cNvPr id="433" name="Google Shape;433;p27"/>
          <p:cNvSpPr txBox="1"/>
          <p:nvPr>
            <p:ph idx="1" type="body"/>
          </p:nvPr>
        </p:nvSpPr>
        <p:spPr>
          <a:xfrm>
            <a:off x="2131002" y="5591538"/>
            <a:ext cx="4962322" cy="1208451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48"/>
              <a:buFont typeface="Arial"/>
              <a:buChar char="•"/>
            </a:pPr>
            <a:r>
              <a:rPr lang="en-US" sz="3148"/>
              <a:t>Next hop not changed</a:t>
            </a:r>
            <a:endParaRPr/>
          </a:p>
        </p:txBody>
      </p:sp>
      <p:grpSp>
        <p:nvGrpSpPr>
          <p:cNvPr id="434" name="Google Shape;434;p27"/>
          <p:cNvGrpSpPr/>
          <p:nvPr/>
        </p:nvGrpSpPr>
        <p:grpSpPr>
          <a:xfrm>
            <a:off x="532804" y="1431507"/>
            <a:ext cx="8002191" cy="4371484"/>
            <a:chOff x="188" y="703"/>
            <a:chExt cx="4483" cy="2449"/>
          </a:xfrm>
        </p:grpSpPr>
        <p:sp>
          <p:nvSpPr>
            <p:cNvPr id="435" name="Google Shape;435;p27"/>
            <p:cNvSpPr/>
            <p:nvPr/>
          </p:nvSpPr>
          <p:spPr>
            <a:xfrm>
              <a:off x="2583" y="703"/>
              <a:ext cx="594" cy="182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436" name="Google Shape;436;p27"/>
            <p:cNvCxnSpPr/>
            <p:nvPr/>
          </p:nvCxnSpPr>
          <p:spPr>
            <a:xfrm flipH="1" rot="10800000">
              <a:off x="892" y="1696"/>
              <a:ext cx="588" cy="663"/>
            </a:xfrm>
            <a:prstGeom prst="straightConnector1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rotWithShape="0" algn="ctr" dir="2700000" dist="17961">
                <a:schemeClr val="dk1"/>
              </a:outerShdw>
            </a:effectLst>
          </p:spPr>
        </p:cxnSp>
        <p:pic>
          <p:nvPicPr>
            <p:cNvPr id="437" name="Google Shape;437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24" y="848"/>
              <a:ext cx="1567" cy="1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8" name="Google Shape;438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88" y="2144"/>
              <a:ext cx="1567" cy="1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9" name="Google Shape;439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20" y="848"/>
              <a:ext cx="1567" cy="10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0" name="Google Shape;440;p27"/>
            <p:cNvSpPr/>
            <p:nvPr/>
          </p:nvSpPr>
          <p:spPr>
            <a:xfrm>
              <a:off x="1881" y="703"/>
              <a:ext cx="594" cy="182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441" name="Google Shape;441;p27"/>
            <p:cNvCxnSpPr/>
            <p:nvPr/>
          </p:nvCxnSpPr>
          <p:spPr>
            <a:xfrm>
              <a:off x="1987" y="1342"/>
              <a:ext cx="1176" cy="0"/>
            </a:xfrm>
            <a:prstGeom prst="straightConnector1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rotWithShape="0" algn="ctr" dir="2700000" dist="17961">
                <a:schemeClr val="dk1"/>
              </a:outerShdw>
            </a:effectLst>
          </p:spPr>
        </p:cxnSp>
        <p:sp>
          <p:nvSpPr>
            <p:cNvPr id="442" name="Google Shape;442;p27"/>
            <p:cNvSpPr/>
            <p:nvPr/>
          </p:nvSpPr>
          <p:spPr>
            <a:xfrm>
              <a:off x="612" y="2649"/>
              <a:ext cx="790" cy="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160.10.0.0/16</a:t>
              </a: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870" y="1369"/>
              <a:ext cx="790" cy="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150.10.0.0/16</a:t>
              </a:r>
              <a:endParaRPr/>
            </a:p>
          </p:txBody>
        </p:sp>
        <p:sp>
          <p:nvSpPr>
            <p:cNvPr id="444" name="Google Shape;444;p27"/>
            <p:cNvSpPr/>
            <p:nvPr/>
          </p:nvSpPr>
          <p:spPr>
            <a:xfrm>
              <a:off x="1865" y="715"/>
              <a:ext cx="629" cy="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150.10.1.1</a:t>
              </a: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2569" y="709"/>
              <a:ext cx="633" cy="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150.10.1.2</a:t>
              </a:r>
              <a:endParaRPr/>
            </a:p>
          </p:txBody>
        </p:sp>
        <p:cxnSp>
          <p:nvCxnSpPr>
            <p:cNvPr id="446" name="Google Shape;446;p27"/>
            <p:cNvCxnSpPr/>
            <p:nvPr/>
          </p:nvCxnSpPr>
          <p:spPr>
            <a:xfrm flipH="1">
              <a:off x="2155" y="890"/>
              <a:ext cx="83" cy="473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47" name="Google Shape;447;p27"/>
            <p:cNvCxnSpPr/>
            <p:nvPr/>
          </p:nvCxnSpPr>
          <p:spPr>
            <a:xfrm>
              <a:off x="2828" y="890"/>
              <a:ext cx="125" cy="473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448" name="Google Shape;448;p27"/>
            <p:cNvSpPr/>
            <p:nvPr/>
          </p:nvSpPr>
          <p:spPr>
            <a:xfrm>
              <a:off x="634" y="2463"/>
              <a:ext cx="746" cy="19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4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 100</a:t>
              </a: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3493" y="1406"/>
              <a:ext cx="737" cy="19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4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 300</a:t>
              </a: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848" y="1182"/>
              <a:ext cx="834" cy="194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4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 200</a:t>
              </a:r>
              <a:endParaRPr/>
            </a:p>
          </p:txBody>
        </p:sp>
        <p:cxnSp>
          <p:nvCxnSpPr>
            <p:cNvPr id="451" name="Google Shape;451;p27"/>
            <p:cNvCxnSpPr/>
            <p:nvPr/>
          </p:nvCxnSpPr>
          <p:spPr>
            <a:xfrm flipH="1" rot="10800000">
              <a:off x="3317" y="1120"/>
              <a:ext cx="870" cy="232"/>
            </a:xfrm>
            <a:prstGeom prst="straightConnector1">
              <a:avLst/>
            </a:prstGeom>
            <a:noFill/>
            <a:ln cap="flat" cmpd="sng" w="50800">
              <a:solidFill>
                <a:srgbClr val="FFA380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rotWithShape="0" algn="ctr" dir="2700000" dist="17961">
                <a:schemeClr val="dk1"/>
              </a:outerShdw>
            </a:effectLst>
          </p:spPr>
        </p:cxnSp>
        <p:sp>
          <p:nvSpPr>
            <p:cNvPr id="452" name="Google Shape;452;p27"/>
            <p:cNvSpPr/>
            <p:nvPr/>
          </p:nvSpPr>
          <p:spPr>
            <a:xfrm>
              <a:off x="3121" y="1460"/>
              <a:ext cx="294" cy="764"/>
            </a:xfrm>
            <a:custGeom>
              <a:rect b="b" l="l" r="r" t="t"/>
              <a:pathLst>
                <a:path extrusionOk="0" fill="none" h="23850" w="2160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51"/>
                    <a:pt x="21560" y="23102"/>
                    <a:pt x="21482" y="23850"/>
                  </a:cubicBezTo>
                </a:path>
                <a:path extrusionOk="0" h="23850" w="2160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51"/>
                    <a:pt x="21560" y="23102"/>
                    <a:pt x="21482" y="2385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cap="rnd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4046" y="1128"/>
              <a:ext cx="294" cy="1099"/>
            </a:xfrm>
            <a:custGeom>
              <a:rect b="b" l="l" r="r" t="t"/>
              <a:pathLst>
                <a:path extrusionOk="0" fill="none" h="23861" w="2160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55"/>
                    <a:pt x="21560" y="23109"/>
                    <a:pt x="21481" y="23861"/>
                  </a:cubicBezTo>
                </a:path>
                <a:path extrusionOk="0" h="23861" w="2160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55"/>
                    <a:pt x="21560" y="23109"/>
                    <a:pt x="21481" y="2386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cap="rnd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pic>
          <p:nvPicPr>
            <p:cNvPr id="454" name="Google Shape;454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86" y="941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5" name="Google Shape;455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030" y="1229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6" name="Google Shape;456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686" y="1229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7" name="Google Shape;457;p27"/>
            <p:cNvSpPr/>
            <p:nvPr/>
          </p:nvSpPr>
          <p:spPr>
            <a:xfrm>
              <a:off x="1834" y="1305"/>
              <a:ext cx="93" cy="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>
              <a:off x="3178" y="1322"/>
              <a:ext cx="93" cy="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4234" y="1034"/>
              <a:ext cx="93" cy="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99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3150" y="2220"/>
              <a:ext cx="1521" cy="357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3187" y="2230"/>
              <a:ext cx="1419" cy="3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150.10.0.0/16   150.10.1.1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160.10.0.0/16   150.10.1.1</a:t>
              </a:r>
              <a:endParaRPr/>
            </a:p>
          </p:txBody>
        </p:sp>
      </p:grpSp>
      <p:sp>
        <p:nvSpPr>
          <p:cNvPr id="462" name="Google Shape;462;p27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26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2" name="Google Shape;472;p26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473" name="Google Shape;47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4541" y="1515575"/>
            <a:ext cx="2868508" cy="174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4541" y="4328747"/>
            <a:ext cx="2868508" cy="1742168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26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Third Party Next Hop</a:t>
            </a:r>
            <a:endParaRPr/>
          </a:p>
        </p:txBody>
      </p:sp>
      <p:cxnSp>
        <p:nvCxnSpPr>
          <p:cNvPr id="476" name="Google Shape;476;p26"/>
          <p:cNvCxnSpPr/>
          <p:nvPr/>
        </p:nvCxnSpPr>
        <p:spPr>
          <a:xfrm rot="10800000">
            <a:off x="3965990" y="3827160"/>
            <a:ext cx="0" cy="590838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477" name="Google Shape;477;p26"/>
          <p:cNvCxnSpPr/>
          <p:nvPr/>
        </p:nvCxnSpPr>
        <p:spPr>
          <a:xfrm>
            <a:off x="3355518" y="3825375"/>
            <a:ext cx="247580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478" name="Google Shape;478;p26"/>
          <p:cNvSpPr/>
          <p:nvPr/>
        </p:nvSpPr>
        <p:spPr>
          <a:xfrm>
            <a:off x="4554451" y="5173056"/>
            <a:ext cx="1234622" cy="297745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192.68.1.0/24</a:t>
            </a:r>
            <a:endParaRPr/>
          </a:p>
        </p:txBody>
      </p:sp>
      <p:cxnSp>
        <p:nvCxnSpPr>
          <p:cNvPr id="479" name="Google Shape;479;p26"/>
          <p:cNvCxnSpPr/>
          <p:nvPr/>
        </p:nvCxnSpPr>
        <p:spPr>
          <a:xfrm flipH="1" rot="10800000">
            <a:off x="4032035" y="3079242"/>
            <a:ext cx="537288" cy="1420866"/>
          </a:xfrm>
          <a:prstGeom prst="straightConnector1">
            <a:avLst/>
          </a:prstGeom>
          <a:noFill/>
          <a:ln cap="flat" cmpd="sng" w="50800">
            <a:solidFill>
              <a:srgbClr val="FFA380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480" name="Google Shape;480;p26"/>
          <p:cNvCxnSpPr/>
          <p:nvPr/>
        </p:nvCxnSpPr>
        <p:spPr>
          <a:xfrm rot="10800000">
            <a:off x="5151235" y="3825376"/>
            <a:ext cx="0" cy="1353036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481" name="Google Shape;481;p26"/>
          <p:cNvCxnSpPr/>
          <p:nvPr/>
        </p:nvCxnSpPr>
        <p:spPr>
          <a:xfrm>
            <a:off x="4631797" y="5180196"/>
            <a:ext cx="104958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482" name="Google Shape;482;p26"/>
          <p:cNvCxnSpPr/>
          <p:nvPr/>
        </p:nvCxnSpPr>
        <p:spPr>
          <a:xfrm rot="10800000">
            <a:off x="4651433" y="3234538"/>
            <a:ext cx="0" cy="590838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483" name="Google Shape;483;p26"/>
          <p:cNvSpPr/>
          <p:nvPr/>
        </p:nvSpPr>
        <p:spPr>
          <a:xfrm>
            <a:off x="2236318" y="3154213"/>
            <a:ext cx="960334" cy="324871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4" name="Google Shape;484;p26"/>
          <p:cNvSpPr/>
          <p:nvPr/>
        </p:nvSpPr>
        <p:spPr>
          <a:xfrm>
            <a:off x="2159562" y="4085987"/>
            <a:ext cx="962119" cy="324871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5" name="Google Shape;485;p26"/>
          <p:cNvSpPr/>
          <p:nvPr/>
        </p:nvSpPr>
        <p:spPr>
          <a:xfrm>
            <a:off x="5838476" y="4085975"/>
            <a:ext cx="1018200" cy="324900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>
                <a:alpha val="49803"/>
              </a:schemeClr>
            </a:outerShdw>
          </a:effectLst>
        </p:spPr>
        <p:txBody>
          <a:bodyPr anchorCtr="0" anchor="ctr" bIns="44625" lIns="87450" spcFirstLastPara="1" rIns="87450" wrap="square" tIns="446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150.1.1.3</a:t>
            </a:r>
            <a:endParaRPr/>
          </a:p>
        </p:txBody>
      </p:sp>
      <p:cxnSp>
        <p:nvCxnSpPr>
          <p:cNvPr id="486" name="Google Shape;486;p26"/>
          <p:cNvCxnSpPr/>
          <p:nvPr/>
        </p:nvCxnSpPr>
        <p:spPr>
          <a:xfrm>
            <a:off x="3130607" y="4248422"/>
            <a:ext cx="824674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87" name="Google Shape;487;p26"/>
          <p:cNvCxnSpPr/>
          <p:nvPr/>
        </p:nvCxnSpPr>
        <p:spPr>
          <a:xfrm>
            <a:off x="3205577" y="3316648"/>
            <a:ext cx="1199525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8" name="Google Shape;488;p26"/>
          <p:cNvSpPr/>
          <p:nvPr/>
        </p:nvSpPr>
        <p:spPr>
          <a:xfrm>
            <a:off x="2222549" y="3168493"/>
            <a:ext cx="1018217" cy="33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150.1.1.1</a:t>
            </a:r>
            <a:endParaRPr/>
          </a:p>
        </p:txBody>
      </p:sp>
      <p:sp>
        <p:nvSpPr>
          <p:cNvPr id="489" name="Google Shape;489;p26"/>
          <p:cNvSpPr/>
          <p:nvPr/>
        </p:nvSpPr>
        <p:spPr>
          <a:xfrm>
            <a:off x="2145793" y="4098481"/>
            <a:ext cx="1018217" cy="33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150.1.1.2</a:t>
            </a:r>
            <a:endParaRPr/>
          </a:p>
        </p:txBody>
      </p:sp>
      <p:cxnSp>
        <p:nvCxnSpPr>
          <p:cNvPr id="490" name="Google Shape;490;p26"/>
          <p:cNvCxnSpPr/>
          <p:nvPr/>
        </p:nvCxnSpPr>
        <p:spPr>
          <a:xfrm>
            <a:off x="5156590" y="4248422"/>
            <a:ext cx="674733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491" name="Google Shape;491;p26"/>
          <p:cNvSpPr/>
          <p:nvPr/>
        </p:nvSpPr>
        <p:spPr>
          <a:xfrm>
            <a:off x="6050879" y="2336679"/>
            <a:ext cx="2727492" cy="414122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2" name="Google Shape;492;p26"/>
          <p:cNvSpPr/>
          <p:nvPr/>
        </p:nvSpPr>
        <p:spPr>
          <a:xfrm>
            <a:off x="6042398" y="2406294"/>
            <a:ext cx="2589160" cy="33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192.68.1.0/24      150.1.1.3</a:t>
            </a:r>
            <a:endParaRPr/>
          </a:p>
        </p:txBody>
      </p:sp>
      <p:cxnSp>
        <p:nvCxnSpPr>
          <p:cNvPr id="493" name="Google Shape;493;p26"/>
          <p:cNvCxnSpPr/>
          <p:nvPr/>
        </p:nvCxnSpPr>
        <p:spPr>
          <a:xfrm flipH="1" rot="10800000">
            <a:off x="5004865" y="2500900"/>
            <a:ext cx="1103135" cy="474812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494" name="Google Shape;494;p26"/>
          <p:cNvSpPr/>
          <p:nvPr/>
        </p:nvSpPr>
        <p:spPr>
          <a:xfrm>
            <a:off x="3998120" y="5487303"/>
            <a:ext cx="1256645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201</a:t>
            </a:r>
            <a:endParaRPr/>
          </a:p>
        </p:txBody>
      </p:sp>
      <p:sp>
        <p:nvSpPr>
          <p:cNvPr id="495" name="Google Shape;495;p26"/>
          <p:cNvSpPr/>
          <p:nvPr/>
        </p:nvSpPr>
        <p:spPr>
          <a:xfrm>
            <a:off x="3998120" y="2074368"/>
            <a:ext cx="1256645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200</a:t>
            </a:r>
            <a:endParaRPr/>
          </a:p>
        </p:txBody>
      </p:sp>
      <p:pic>
        <p:nvPicPr>
          <p:cNvPr id="496" name="Google Shape;496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03356" y="2838266"/>
            <a:ext cx="712219" cy="419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3159" y="4366233"/>
            <a:ext cx="712219" cy="419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17913" y="4366233"/>
            <a:ext cx="712219" cy="419477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Google Shape;499;p26"/>
          <p:cNvSpPr/>
          <p:nvPr/>
        </p:nvSpPr>
        <p:spPr>
          <a:xfrm>
            <a:off x="4569861" y="3001496"/>
            <a:ext cx="166712" cy="276871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99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3884418" y="4538389"/>
            <a:ext cx="166712" cy="276871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99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5069663" y="4538389"/>
            <a:ext cx="166712" cy="276871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99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502" name="Google Shape;502;p26"/>
          <p:cNvSpPr txBox="1"/>
          <p:nvPr>
            <p:ph idx="1" type="body"/>
          </p:nvPr>
        </p:nvSpPr>
        <p:spPr>
          <a:xfrm>
            <a:off x="511409" y="5132002"/>
            <a:ext cx="3355815" cy="92285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Font typeface="Arial"/>
              <a:buChar char="•"/>
            </a:pPr>
            <a:r>
              <a:rPr lang="en-US" sz="2699"/>
              <a:t>More efficient</a:t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8"/>
          <p:cNvSpPr/>
          <p:nvPr/>
        </p:nvSpPr>
        <p:spPr>
          <a:xfrm>
            <a:off x="363098" y="6343918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3" name="Google Shape;513;p28"/>
          <p:cNvSpPr/>
          <p:nvPr/>
        </p:nvSpPr>
        <p:spPr>
          <a:xfrm>
            <a:off x="2762149" y="6343918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14" name="Google Shape;514;p28"/>
          <p:cNvCxnSpPr/>
          <p:nvPr/>
        </p:nvCxnSpPr>
        <p:spPr>
          <a:xfrm flipH="1" rot="10800000">
            <a:off x="2865680" y="4326859"/>
            <a:ext cx="383777" cy="45874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515" name="Google Shape;515;p28"/>
          <p:cNvCxnSpPr/>
          <p:nvPr/>
        </p:nvCxnSpPr>
        <p:spPr>
          <a:xfrm>
            <a:off x="5027324" y="4358989"/>
            <a:ext cx="464102" cy="42661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  <a:effectLst>
            <a:outerShdw rotWithShape="0" algn="ctr" dir="2700000" dist="35921">
              <a:schemeClr val="dk1"/>
            </a:outerShdw>
          </a:effectLst>
        </p:spPr>
      </p:cxnSp>
      <p:cxnSp>
        <p:nvCxnSpPr>
          <p:cNvPr id="516" name="Google Shape;516;p28"/>
          <p:cNvCxnSpPr/>
          <p:nvPr/>
        </p:nvCxnSpPr>
        <p:spPr>
          <a:xfrm rot="10800000">
            <a:off x="4964848" y="2333005"/>
            <a:ext cx="1049585" cy="1183461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517" name="Google Shape;517;p28"/>
          <p:cNvCxnSpPr/>
          <p:nvPr/>
        </p:nvCxnSpPr>
        <p:spPr>
          <a:xfrm flipH="1" rot="10800000">
            <a:off x="2340888" y="2416900"/>
            <a:ext cx="1047800" cy="118346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518" name="Google Shape;518;p28"/>
          <p:cNvCxnSpPr/>
          <p:nvPr/>
        </p:nvCxnSpPr>
        <p:spPr>
          <a:xfrm flipH="1" rot="10800000">
            <a:off x="5268300" y="3857401"/>
            <a:ext cx="1047800" cy="1183461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519" name="Google Shape;519;p28"/>
          <p:cNvCxnSpPr/>
          <p:nvPr/>
        </p:nvCxnSpPr>
        <p:spPr>
          <a:xfrm rot="10800000">
            <a:off x="2265917" y="4110872"/>
            <a:ext cx="747919" cy="844309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pic>
        <p:nvPicPr>
          <p:cNvPr id="520" name="Google Shape;52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674" y="2759622"/>
            <a:ext cx="2914917" cy="1770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8965" y="1388736"/>
            <a:ext cx="2914917" cy="1770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73616" y="2759622"/>
            <a:ext cx="2914917" cy="1770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4685" y="4516069"/>
            <a:ext cx="2914917" cy="1770728"/>
          </a:xfrm>
          <a:prstGeom prst="rect">
            <a:avLst/>
          </a:prstGeom>
          <a:noFill/>
          <a:ln>
            <a:noFill/>
          </a:ln>
        </p:spPr>
      </p:pic>
      <p:sp>
        <p:nvSpPr>
          <p:cNvPr id="524" name="Google Shape;524;p28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35700" lIns="71400" spcFirstLastPara="1" rIns="71400" wrap="square" tIns="3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Local Preference</a:t>
            </a:r>
            <a:endParaRPr/>
          </a:p>
        </p:txBody>
      </p:sp>
      <p:sp>
        <p:nvSpPr>
          <p:cNvPr id="525" name="Google Shape;525;p28"/>
          <p:cNvSpPr/>
          <p:nvPr/>
        </p:nvSpPr>
        <p:spPr>
          <a:xfrm>
            <a:off x="3721749" y="5242653"/>
            <a:ext cx="961802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400</a:t>
            </a:r>
            <a:endParaRPr/>
          </a:p>
        </p:txBody>
      </p:sp>
      <p:sp>
        <p:nvSpPr>
          <p:cNvPr id="526" name="Google Shape;526;p28"/>
          <p:cNvSpPr/>
          <p:nvPr/>
        </p:nvSpPr>
        <p:spPr>
          <a:xfrm>
            <a:off x="839696" y="3463000"/>
            <a:ext cx="1606507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200</a:t>
            </a:r>
            <a:endParaRPr/>
          </a:p>
        </p:txBody>
      </p:sp>
      <p:cxnSp>
        <p:nvCxnSpPr>
          <p:cNvPr id="527" name="Google Shape;527;p28"/>
          <p:cNvCxnSpPr/>
          <p:nvPr/>
        </p:nvCxnSpPr>
        <p:spPr>
          <a:xfrm>
            <a:off x="3542198" y="5040862"/>
            <a:ext cx="1197740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528" name="Google Shape;528;p28"/>
          <p:cNvCxnSpPr/>
          <p:nvPr/>
        </p:nvCxnSpPr>
        <p:spPr>
          <a:xfrm>
            <a:off x="3154850" y="5210437"/>
            <a:ext cx="599763" cy="676519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529" name="Google Shape;529;p28"/>
          <p:cNvCxnSpPr/>
          <p:nvPr/>
        </p:nvCxnSpPr>
        <p:spPr>
          <a:xfrm flipH="1">
            <a:off x="4602492" y="5210437"/>
            <a:ext cx="599763" cy="676519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530" name="Google Shape;530;p28"/>
          <p:cNvSpPr/>
          <p:nvPr/>
        </p:nvSpPr>
        <p:spPr>
          <a:xfrm>
            <a:off x="3408117" y="2194133"/>
            <a:ext cx="1587283" cy="366994"/>
          </a:xfrm>
          <a:prstGeom prst="rect">
            <a:avLst/>
          </a:prstGeom>
          <a:noFill/>
          <a:ln>
            <a:noFill/>
          </a:ln>
        </p:spPr>
        <p:txBody>
          <a:bodyPr anchorCtr="1" anchor="ctr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9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160.10.0.0/16</a:t>
            </a:r>
            <a:endParaRPr/>
          </a:p>
        </p:txBody>
      </p:sp>
      <p:sp>
        <p:nvSpPr>
          <p:cNvPr id="531" name="Google Shape;531;p28"/>
          <p:cNvSpPr/>
          <p:nvPr/>
        </p:nvSpPr>
        <p:spPr>
          <a:xfrm>
            <a:off x="3719965" y="1856493"/>
            <a:ext cx="961802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100</a:t>
            </a:r>
            <a:endParaRPr/>
          </a:p>
        </p:txBody>
      </p:sp>
      <p:sp>
        <p:nvSpPr>
          <p:cNvPr id="532" name="Google Shape;532;p28"/>
          <p:cNvSpPr/>
          <p:nvPr/>
        </p:nvSpPr>
        <p:spPr>
          <a:xfrm>
            <a:off x="6142953" y="3463000"/>
            <a:ext cx="1263786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300</a:t>
            </a:r>
            <a:endParaRPr/>
          </a:p>
        </p:txBody>
      </p:sp>
      <p:sp>
        <p:nvSpPr>
          <p:cNvPr id="533" name="Google Shape;533;p28"/>
          <p:cNvSpPr/>
          <p:nvPr/>
        </p:nvSpPr>
        <p:spPr>
          <a:xfrm>
            <a:off x="168533" y="5417498"/>
            <a:ext cx="2233044" cy="494448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28"/>
          <p:cNvSpPr/>
          <p:nvPr/>
        </p:nvSpPr>
        <p:spPr>
          <a:xfrm>
            <a:off x="152400" y="5397864"/>
            <a:ext cx="2202836" cy="574615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160.10.0.0/16    500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 160.10.0.0/16    800</a:t>
            </a:r>
            <a:endParaRPr/>
          </a:p>
        </p:txBody>
      </p:sp>
      <p:sp>
        <p:nvSpPr>
          <p:cNvPr id="535" name="Google Shape;535;p28"/>
          <p:cNvSpPr/>
          <p:nvPr/>
        </p:nvSpPr>
        <p:spPr>
          <a:xfrm>
            <a:off x="3153066" y="4100163"/>
            <a:ext cx="435542" cy="324871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6" name="Google Shape;536;p28"/>
          <p:cNvSpPr/>
          <p:nvPr/>
        </p:nvSpPr>
        <p:spPr>
          <a:xfrm>
            <a:off x="3141869" y="4112658"/>
            <a:ext cx="513271" cy="33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</a:t>
            </a:r>
            <a:endParaRPr/>
          </a:p>
        </p:txBody>
      </p:sp>
      <p:sp>
        <p:nvSpPr>
          <p:cNvPr id="537" name="Google Shape;537;p28"/>
          <p:cNvSpPr/>
          <p:nvPr/>
        </p:nvSpPr>
        <p:spPr>
          <a:xfrm>
            <a:off x="4722088" y="4116229"/>
            <a:ext cx="437327" cy="324871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8" name="Google Shape;538;p28"/>
          <p:cNvSpPr/>
          <p:nvPr/>
        </p:nvSpPr>
        <p:spPr>
          <a:xfrm>
            <a:off x="4709106" y="4128723"/>
            <a:ext cx="513271" cy="33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7450" spcFirstLastPara="1" rIns="87450" wrap="square" tIns="446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800</a:t>
            </a:r>
            <a:endParaRPr/>
          </a:p>
        </p:txBody>
      </p:sp>
      <p:pic>
        <p:nvPicPr>
          <p:cNvPr id="539" name="Google Shape;539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78531" y="4007342"/>
            <a:ext cx="712218" cy="419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6774" y="4810596"/>
            <a:ext cx="712218" cy="419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77779" y="5767360"/>
            <a:ext cx="712218" cy="419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3143" y="4810596"/>
            <a:ext cx="712218" cy="419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05587" y="4007342"/>
            <a:ext cx="712218" cy="419477"/>
          </a:xfrm>
          <a:prstGeom prst="rect">
            <a:avLst/>
          </a:prstGeom>
          <a:noFill/>
          <a:ln>
            <a:noFill/>
          </a:ln>
        </p:spPr>
      </p:pic>
      <p:sp>
        <p:nvSpPr>
          <p:cNvPr id="544" name="Google Shape;544;p28"/>
          <p:cNvSpPr/>
          <p:nvPr/>
        </p:nvSpPr>
        <p:spPr>
          <a:xfrm>
            <a:off x="6085100" y="4164918"/>
            <a:ext cx="144270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/>
          </a:p>
        </p:txBody>
      </p:sp>
      <p:sp>
        <p:nvSpPr>
          <p:cNvPr id="545" name="Google Shape;545;p28"/>
          <p:cNvSpPr/>
          <p:nvPr/>
        </p:nvSpPr>
        <p:spPr>
          <a:xfrm>
            <a:off x="5034365" y="4975311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546" name="Google Shape;546;p28"/>
          <p:cNvSpPr/>
          <p:nvPr/>
        </p:nvSpPr>
        <p:spPr>
          <a:xfrm>
            <a:off x="4147217" y="5942785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547" name="Google Shape;547;p28"/>
          <p:cNvSpPr/>
          <p:nvPr/>
        </p:nvSpPr>
        <p:spPr>
          <a:xfrm>
            <a:off x="3077997" y="4975311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548" name="Google Shape;548;p28"/>
          <p:cNvSpPr/>
          <p:nvPr/>
        </p:nvSpPr>
        <p:spPr>
          <a:xfrm>
            <a:off x="2256893" y="4164918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/>
          </a:p>
        </p:txBody>
      </p:sp>
      <p:sp>
        <p:nvSpPr>
          <p:cNvPr id="549" name="Google Shape;549;p28"/>
          <p:cNvSpPr txBox="1"/>
          <p:nvPr/>
        </p:nvSpPr>
        <p:spPr>
          <a:xfrm>
            <a:off x="5671957" y="4625042"/>
            <a:ext cx="8763000" cy="32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to an AS</a:t>
            </a:r>
            <a:endParaRPr/>
          </a:p>
          <a:p>
            <a:pPr indent="-342900" lvl="0" marL="342900" marR="0" rtl="0" algn="l">
              <a:lnSpc>
                <a:spcPct val="9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Used to influence BGP </a:t>
            </a:r>
            <a:b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path selection</a:t>
            </a:r>
            <a:endParaRPr/>
          </a:p>
          <a:p>
            <a:pPr indent="-342900" lvl="0" marL="342900" marR="0" rtl="0" algn="l">
              <a:lnSpc>
                <a:spcPct val="9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Path with highest local </a:t>
            </a:r>
            <a:b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preference wins</a:t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8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Flows</a:t>
            </a:r>
            <a:endParaRPr b="1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249382" y="1482436"/>
            <a:ext cx="8170718" cy="4878388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230750" wrap="square" tIns="36000">
            <a:normAutofit/>
          </a:bodyPr>
          <a:lstStyle/>
          <a:p>
            <a:pPr indent="-437832" lvl="0" marL="46037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Packets or frames that have a common properties.</a:t>
            </a:r>
            <a:endParaRPr/>
          </a:p>
          <a:p>
            <a:pPr indent="-435927" lvl="1" marL="860425" rtl="0" algn="l">
              <a:lnSpc>
                <a:spcPct val="93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/>
              <a:t>Examples: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IP </a:t>
            </a:r>
            <a:r>
              <a:rPr lang="en-US" sz="2200"/>
              <a:t>source/destination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, Port </a:t>
            </a:r>
            <a:r>
              <a:rPr lang="en-US" sz="2200"/>
              <a:t>source/destination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, L4 protocol, VLANid</a:t>
            </a:r>
            <a:endParaRPr i="1" sz="2200">
              <a:latin typeface="Arial"/>
              <a:ea typeface="Arial"/>
              <a:cs typeface="Arial"/>
              <a:sym typeface="Arial"/>
            </a:endParaRPr>
          </a:p>
          <a:p>
            <a:pPr indent="-437832" lvl="0" marL="460375" rtl="0" algn="l">
              <a:lnSpc>
                <a:spcPct val="93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Creation and expiration policy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35927" lvl="1" marL="860425" rtl="0" algn="l">
              <a:lnSpc>
                <a:spcPct val="93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what conditions start and stop a flow.</a:t>
            </a:r>
            <a:endParaRPr/>
          </a:p>
          <a:p>
            <a:pPr indent="-437832" lvl="0" marL="460375" rtl="0" algn="l">
              <a:lnSpc>
                <a:spcPct val="93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Network Flows contain: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35927" lvl="1" marL="860425" rtl="0" algn="l">
              <a:lnSpc>
                <a:spcPct val="100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Counters – packets, bytes, time.</a:t>
            </a:r>
            <a:endParaRPr/>
          </a:p>
          <a:p>
            <a:pPr indent="-435927" lvl="1" marL="860425" rtl="0" algn="l">
              <a:lnSpc>
                <a:spcPct val="100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Routing information – AS, network mask, interfaces.</a:t>
            </a:r>
            <a:endParaRPr/>
          </a:p>
          <a:p>
            <a:pPr indent="-435927" lvl="1" marL="860425" rtl="0" algn="l">
              <a:lnSpc>
                <a:spcPct val="100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Peers – flow source and destination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9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0" name="Google Shape;560;p29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1" name="Google Shape;561;p29"/>
          <p:cNvSpPr/>
          <p:nvPr/>
        </p:nvSpPr>
        <p:spPr>
          <a:xfrm>
            <a:off x="713706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2" name="Google Shape;562;p29"/>
          <p:cNvSpPr/>
          <p:nvPr/>
        </p:nvSpPr>
        <p:spPr>
          <a:xfrm>
            <a:off x="3112756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3" name="Google Shape;563;p29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35700" lIns="71400" spcFirstLastPara="1" rIns="71400" wrap="square" tIns="3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Multi-Exit Discriminator (MED)</a:t>
            </a:r>
            <a:endParaRPr/>
          </a:p>
        </p:txBody>
      </p:sp>
      <p:pic>
        <p:nvPicPr>
          <p:cNvPr id="564" name="Google Shape;56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5430" y="4328766"/>
            <a:ext cx="3350459" cy="2034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5430" y="1274618"/>
            <a:ext cx="3350459" cy="20349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6" name="Google Shape;566;p29"/>
          <p:cNvCxnSpPr/>
          <p:nvPr/>
        </p:nvCxnSpPr>
        <p:spPr>
          <a:xfrm>
            <a:off x="4035606" y="4750028"/>
            <a:ext cx="690797" cy="0"/>
          </a:xfrm>
          <a:prstGeom prst="straightConnector1">
            <a:avLst/>
          </a:prstGeom>
          <a:noFill/>
          <a:ln cap="flat" cmpd="sng" w="25400">
            <a:solidFill>
              <a:srgbClr val="FF8086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567" name="Google Shape;567;p29"/>
          <p:cNvCxnSpPr/>
          <p:nvPr/>
        </p:nvCxnSpPr>
        <p:spPr>
          <a:xfrm flipH="1" rot="10800000">
            <a:off x="3714305" y="3314882"/>
            <a:ext cx="601547" cy="1361960"/>
          </a:xfrm>
          <a:prstGeom prst="straightConnector1">
            <a:avLst/>
          </a:prstGeom>
          <a:noFill/>
          <a:ln cap="flat" cmpd="sng" w="25400">
            <a:solidFill>
              <a:srgbClr val="FFA380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568" name="Google Shape;568;p29"/>
          <p:cNvSpPr/>
          <p:nvPr/>
        </p:nvSpPr>
        <p:spPr>
          <a:xfrm>
            <a:off x="3803555" y="5667609"/>
            <a:ext cx="1001389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201</a:t>
            </a:r>
            <a:endParaRPr/>
          </a:p>
        </p:txBody>
      </p:sp>
      <p:sp>
        <p:nvSpPr>
          <p:cNvPr id="569" name="Google Shape;569;p29"/>
          <p:cNvSpPr/>
          <p:nvPr/>
        </p:nvSpPr>
        <p:spPr>
          <a:xfrm>
            <a:off x="3844609" y="2104733"/>
            <a:ext cx="1001390" cy="3461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4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200</a:t>
            </a:r>
            <a:endParaRPr/>
          </a:p>
        </p:txBody>
      </p:sp>
      <p:cxnSp>
        <p:nvCxnSpPr>
          <p:cNvPr id="570" name="Google Shape;570;p29"/>
          <p:cNvCxnSpPr/>
          <p:nvPr/>
        </p:nvCxnSpPr>
        <p:spPr>
          <a:xfrm rot="10800000">
            <a:off x="4381897" y="3313097"/>
            <a:ext cx="492662" cy="1142405"/>
          </a:xfrm>
          <a:prstGeom prst="straightConnector1">
            <a:avLst/>
          </a:prstGeom>
          <a:noFill/>
          <a:ln cap="flat" cmpd="sng" w="25400">
            <a:solidFill>
              <a:srgbClr val="FFA380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571" name="Google Shape;571;p29"/>
          <p:cNvSpPr/>
          <p:nvPr/>
        </p:nvSpPr>
        <p:spPr>
          <a:xfrm>
            <a:off x="4145949" y="5164150"/>
            <a:ext cx="1612515" cy="381414"/>
          </a:xfrm>
          <a:prstGeom prst="rect">
            <a:avLst/>
          </a:prstGeom>
          <a:noFill/>
          <a:ln>
            <a:noFill/>
          </a:ln>
        </p:spPr>
        <p:txBody>
          <a:bodyPr anchorCtr="0" anchor="t" bIns="51750" lIns="99950" spcFirstLastPara="1" rIns="99950" wrap="square" tIns="517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9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192.68.1.0/24</a:t>
            </a:r>
            <a:endParaRPr/>
          </a:p>
        </p:txBody>
      </p:sp>
      <p:sp>
        <p:nvSpPr>
          <p:cNvPr id="572" name="Google Shape;572;p29"/>
          <p:cNvSpPr/>
          <p:nvPr/>
        </p:nvSpPr>
        <p:spPr>
          <a:xfrm>
            <a:off x="2739691" y="3850385"/>
            <a:ext cx="1081715" cy="560492"/>
          </a:xfrm>
          <a:custGeom>
            <a:rect b="b" l="l" r="r" t="t"/>
            <a:pathLst>
              <a:path extrusionOk="0" fill="none" h="21600" w="21636">
                <a:moveTo>
                  <a:pt x="0" y="0"/>
                </a:moveTo>
                <a:cubicBezTo>
                  <a:pt x="12" y="0"/>
                  <a:pt x="24" y="0"/>
                  <a:pt x="36" y="0"/>
                </a:cubicBezTo>
                <a:cubicBezTo>
                  <a:pt x="11938" y="0"/>
                  <a:pt x="21597" y="9628"/>
                  <a:pt x="21635" y="21531"/>
                </a:cubicBezTo>
              </a:path>
              <a:path extrusionOk="0" h="21600" w="21636">
                <a:moveTo>
                  <a:pt x="0" y="0"/>
                </a:moveTo>
                <a:cubicBezTo>
                  <a:pt x="12" y="0"/>
                  <a:pt x="24" y="0"/>
                  <a:pt x="36" y="0"/>
                </a:cubicBezTo>
                <a:cubicBezTo>
                  <a:pt x="11938" y="0"/>
                  <a:pt x="21597" y="9628"/>
                  <a:pt x="21635" y="21531"/>
                </a:cubicBezTo>
                <a:lnTo>
                  <a:pt x="36" y="21600"/>
                </a:lnTo>
                <a:close/>
              </a:path>
            </a:pathLst>
          </a:custGeom>
          <a:noFill/>
          <a:ln cap="rnd" cmpd="sng" w="254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29"/>
          <p:cNvSpPr/>
          <p:nvPr/>
        </p:nvSpPr>
        <p:spPr>
          <a:xfrm>
            <a:off x="4901334" y="3850385"/>
            <a:ext cx="949624" cy="560492"/>
          </a:xfrm>
          <a:custGeom>
            <a:rect b="b" l="l" r="r" t="t"/>
            <a:pathLst>
              <a:path extrusionOk="0" fill="none" h="21600" w="21600">
                <a:moveTo>
                  <a:pt x="0" y="21462"/>
                </a:moveTo>
                <a:cubicBezTo>
                  <a:pt x="76" y="9602"/>
                  <a:pt x="9699" y="22"/>
                  <a:pt x="21559" y="0"/>
                </a:cubicBezTo>
              </a:path>
              <a:path extrusionOk="0" h="21600" w="21600">
                <a:moveTo>
                  <a:pt x="0" y="21462"/>
                </a:moveTo>
                <a:cubicBezTo>
                  <a:pt x="76" y="9602"/>
                  <a:pt x="9699" y="22"/>
                  <a:pt x="21559" y="0"/>
                </a:cubicBezTo>
                <a:lnTo>
                  <a:pt x="21600" y="21600"/>
                </a:lnTo>
                <a:close/>
              </a:path>
            </a:pathLst>
          </a:custGeom>
          <a:noFill/>
          <a:ln cap="rnd" cmpd="sng" w="254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74" name="Google Shape;574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7538" y="4503698"/>
            <a:ext cx="817534" cy="480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35883" y="4503698"/>
            <a:ext cx="817534" cy="480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44570" y="2927535"/>
            <a:ext cx="815749" cy="480168"/>
          </a:xfrm>
          <a:prstGeom prst="rect">
            <a:avLst/>
          </a:prstGeom>
          <a:noFill/>
          <a:ln>
            <a:noFill/>
          </a:ln>
        </p:spPr>
      </p:pic>
      <p:sp>
        <p:nvSpPr>
          <p:cNvPr id="577" name="Google Shape;577;p29"/>
          <p:cNvSpPr/>
          <p:nvPr/>
        </p:nvSpPr>
        <p:spPr>
          <a:xfrm>
            <a:off x="4250636" y="3147531"/>
            <a:ext cx="187551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578" name="Google Shape;578;p29"/>
          <p:cNvSpPr/>
          <p:nvPr/>
        </p:nvSpPr>
        <p:spPr>
          <a:xfrm>
            <a:off x="3643733" y="4671927"/>
            <a:ext cx="187551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579" name="Google Shape;579;p29"/>
          <p:cNvSpPr/>
          <p:nvPr/>
        </p:nvSpPr>
        <p:spPr>
          <a:xfrm>
            <a:off x="4875388" y="4671927"/>
            <a:ext cx="187551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580" name="Google Shape;580;p29"/>
          <p:cNvSpPr/>
          <p:nvPr/>
        </p:nvSpPr>
        <p:spPr>
          <a:xfrm>
            <a:off x="5811688" y="3636184"/>
            <a:ext cx="2231260" cy="424832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1" name="Google Shape;581;p29"/>
          <p:cNvSpPr/>
          <p:nvPr/>
        </p:nvSpPr>
        <p:spPr>
          <a:xfrm>
            <a:off x="5943051" y="3721865"/>
            <a:ext cx="2120262" cy="346789"/>
          </a:xfrm>
          <a:prstGeom prst="rect">
            <a:avLst/>
          </a:prstGeom>
          <a:noFill/>
          <a:ln>
            <a:noFill/>
          </a:ln>
        </p:spPr>
        <p:txBody>
          <a:bodyPr anchorCtr="0" anchor="t" bIns="51750" lIns="105300" spcFirstLastPara="1" rIns="105300" wrap="square" tIns="517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192.68.1.0/24    1000</a:t>
            </a:r>
            <a:endParaRPr/>
          </a:p>
        </p:txBody>
      </p:sp>
      <p:sp>
        <p:nvSpPr>
          <p:cNvPr id="582" name="Google Shape;582;p29"/>
          <p:cNvSpPr/>
          <p:nvPr/>
        </p:nvSpPr>
        <p:spPr>
          <a:xfrm>
            <a:off x="481655" y="3636184"/>
            <a:ext cx="2229475" cy="424832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3" name="Google Shape;583;p29"/>
          <p:cNvSpPr/>
          <p:nvPr/>
        </p:nvSpPr>
        <p:spPr>
          <a:xfrm>
            <a:off x="505532" y="3721865"/>
            <a:ext cx="2176367" cy="346789"/>
          </a:xfrm>
          <a:prstGeom prst="rect">
            <a:avLst/>
          </a:prstGeom>
          <a:noFill/>
          <a:ln>
            <a:noFill/>
          </a:ln>
        </p:spPr>
        <p:txBody>
          <a:bodyPr anchorCtr="0" anchor="t" bIns="51750" lIns="105300" spcFirstLastPara="1" rIns="105300" wrap="square" tIns="517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192.68.1.0/24     2000</a:t>
            </a:r>
            <a:endParaRPr/>
          </a:p>
        </p:txBody>
      </p:sp>
      <p:sp>
        <p:nvSpPr>
          <p:cNvPr id="584" name="Google Shape;584;p29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split orient="vert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4" name="Google Shape;594;p30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5" name="Google Shape;595;p30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Multi-Exit Discriminator</a:t>
            </a:r>
            <a:endParaRPr/>
          </a:p>
        </p:txBody>
      </p:sp>
      <p:sp>
        <p:nvSpPr>
          <p:cNvPr id="596" name="Google Shape;596;p30"/>
          <p:cNvSpPr txBox="1"/>
          <p:nvPr>
            <p:ph idx="1" type="body"/>
          </p:nvPr>
        </p:nvSpPr>
        <p:spPr>
          <a:xfrm>
            <a:off x="456665" y="1590443"/>
            <a:ext cx="8667998" cy="4191198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Non-transitive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Used to convey the relative </a:t>
            </a:r>
            <a:br>
              <a:rPr lang="en-US" sz="3148"/>
            </a:br>
            <a:r>
              <a:rPr lang="en-US" sz="3148"/>
              <a:t>preference of entry points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Influences best path selection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Comparable if paths are </a:t>
            </a:r>
            <a:br>
              <a:rPr lang="en-US" sz="3148"/>
            </a:br>
            <a:r>
              <a:rPr lang="en-US" sz="3148"/>
              <a:t>from same AS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IGP metric can be conveyed as MED</a:t>
            </a:r>
            <a:endParaRPr/>
          </a:p>
        </p:txBody>
      </p:sp>
      <p:sp>
        <p:nvSpPr>
          <p:cNvPr id="597" name="Google Shape;597;p30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31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7" name="Google Shape;607;p31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8" name="Google Shape;608;p31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Communities</a:t>
            </a:r>
            <a:endParaRPr/>
          </a:p>
        </p:txBody>
      </p:sp>
      <p:sp>
        <p:nvSpPr>
          <p:cNvPr id="609" name="Google Shape;609;p31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BGP attribute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Used to group destinations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Each destination could be member </a:t>
            </a:r>
            <a:br>
              <a:rPr lang="en-US" sz="3148"/>
            </a:br>
            <a:r>
              <a:rPr lang="en-US" sz="3148"/>
              <a:t>of multiple communities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Community attribute carried across ASs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3148"/>
              <a:buChar char="•"/>
            </a:pPr>
            <a:r>
              <a:rPr lang="en-US" sz="3148"/>
              <a:t>Useful in applying policies</a:t>
            </a:r>
            <a:endParaRPr/>
          </a:p>
        </p:txBody>
      </p:sp>
      <p:sp>
        <p:nvSpPr>
          <p:cNvPr id="610" name="Google Shape;610;p31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32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0" name="Google Shape;620;p32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21" name="Google Shape;621;p32"/>
          <p:cNvCxnSpPr/>
          <p:nvPr/>
        </p:nvCxnSpPr>
        <p:spPr>
          <a:xfrm>
            <a:off x="3319817" y="1802859"/>
            <a:ext cx="0" cy="912140"/>
          </a:xfrm>
          <a:prstGeom prst="straightConnector1">
            <a:avLst/>
          </a:prstGeom>
          <a:noFill/>
          <a:ln cap="flat" cmpd="sng" w="25400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2" name="Google Shape;622;p32"/>
          <p:cNvCxnSpPr/>
          <p:nvPr/>
        </p:nvCxnSpPr>
        <p:spPr>
          <a:xfrm>
            <a:off x="5831323" y="1781439"/>
            <a:ext cx="0" cy="933560"/>
          </a:xfrm>
          <a:prstGeom prst="straightConnector1">
            <a:avLst/>
          </a:prstGeom>
          <a:noFill/>
          <a:ln cap="flat" cmpd="sng" w="25400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623" name="Google Shape;62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33029" y="4526780"/>
            <a:ext cx="2233044" cy="1356606"/>
          </a:xfrm>
          <a:prstGeom prst="rect">
            <a:avLst/>
          </a:prstGeom>
          <a:noFill/>
          <a:ln>
            <a:noFill/>
          </a:ln>
        </p:spPr>
      </p:pic>
      <p:sp>
        <p:nvSpPr>
          <p:cNvPr id="624" name="Google Shape;624;p32"/>
          <p:cNvSpPr/>
          <p:nvPr/>
        </p:nvSpPr>
        <p:spPr>
          <a:xfrm>
            <a:off x="6145485" y="3937728"/>
            <a:ext cx="505158" cy="762199"/>
          </a:xfrm>
          <a:custGeom>
            <a:rect b="b" l="l" r="r" t="t"/>
            <a:pathLst>
              <a:path extrusionOk="0" fill="none" h="21600" w="21600">
                <a:moveTo>
                  <a:pt x="0" y="21549"/>
                </a:moveTo>
                <a:cubicBezTo>
                  <a:pt x="28" y="9669"/>
                  <a:pt x="9644" y="41"/>
                  <a:pt x="21524" y="0"/>
                </a:cubicBezTo>
              </a:path>
              <a:path extrusionOk="0" h="21600" w="21600">
                <a:moveTo>
                  <a:pt x="0" y="21549"/>
                </a:moveTo>
                <a:cubicBezTo>
                  <a:pt x="28" y="9669"/>
                  <a:pt x="9644" y="41"/>
                  <a:pt x="21524" y="0"/>
                </a:cubicBezTo>
                <a:lnTo>
                  <a:pt x="21600" y="21600"/>
                </a:lnTo>
                <a:close/>
              </a:path>
            </a:pathLst>
          </a:custGeom>
          <a:noFill/>
          <a:ln cap="rnd" cmpd="sng" w="254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5" name="Google Shape;625;p32"/>
          <p:cNvSpPr/>
          <p:nvPr/>
        </p:nvSpPr>
        <p:spPr>
          <a:xfrm>
            <a:off x="2191693" y="3939513"/>
            <a:ext cx="496232" cy="562277"/>
          </a:xfrm>
          <a:custGeom>
            <a:rect b="b" l="l" r="r" t="t"/>
            <a:pathLst>
              <a:path extrusionOk="0" fill="none" h="21600" w="21510">
                <a:moveTo>
                  <a:pt x="0" y="0"/>
                </a:moveTo>
                <a:cubicBezTo>
                  <a:pt x="25" y="0"/>
                  <a:pt x="51" y="0"/>
                  <a:pt x="77" y="0"/>
                </a:cubicBezTo>
                <a:cubicBezTo>
                  <a:pt x="10969" y="0"/>
                  <a:pt x="20157" y="8110"/>
                  <a:pt x="21509" y="18918"/>
                </a:cubicBezTo>
              </a:path>
              <a:path extrusionOk="0" h="21600" w="21510">
                <a:moveTo>
                  <a:pt x="0" y="0"/>
                </a:moveTo>
                <a:cubicBezTo>
                  <a:pt x="25" y="0"/>
                  <a:pt x="51" y="0"/>
                  <a:pt x="77" y="0"/>
                </a:cubicBezTo>
                <a:cubicBezTo>
                  <a:pt x="10969" y="0"/>
                  <a:pt x="20157" y="8110"/>
                  <a:pt x="21509" y="18918"/>
                </a:cubicBezTo>
                <a:lnTo>
                  <a:pt x="77" y="21600"/>
                </a:lnTo>
                <a:close/>
              </a:path>
            </a:pathLst>
          </a:custGeom>
          <a:noFill/>
          <a:ln cap="rnd" cmpd="sng" w="254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626" name="Google Shape;62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54172" y="1785009"/>
            <a:ext cx="2027769" cy="1233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7" name="Google Shape;627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98556" y="2384771"/>
            <a:ext cx="3220154" cy="1956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Google Shape;628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9506" y="1613648"/>
            <a:ext cx="1808212" cy="1099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9268" y="4526780"/>
            <a:ext cx="2233044" cy="1356606"/>
          </a:xfrm>
          <a:prstGeom prst="rect">
            <a:avLst/>
          </a:prstGeom>
          <a:noFill/>
          <a:ln>
            <a:noFill/>
          </a:ln>
        </p:spPr>
      </p:pic>
      <p:sp>
        <p:nvSpPr>
          <p:cNvPr id="630" name="Google Shape;630;p32"/>
          <p:cNvSpPr/>
          <p:nvPr/>
        </p:nvSpPr>
        <p:spPr>
          <a:xfrm>
            <a:off x="151428" y="3791357"/>
            <a:ext cx="2059899" cy="594408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31" name="Google Shape;631;p32"/>
          <p:cNvCxnSpPr/>
          <p:nvPr/>
        </p:nvCxnSpPr>
        <p:spPr>
          <a:xfrm rot="10800000">
            <a:off x="2000697" y="2529357"/>
            <a:ext cx="1283421" cy="255256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632" name="Google Shape;632;p32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Community</a:t>
            </a:r>
            <a:endParaRPr/>
          </a:p>
        </p:txBody>
      </p:sp>
      <p:cxnSp>
        <p:nvCxnSpPr>
          <p:cNvPr id="633" name="Google Shape;633;p32"/>
          <p:cNvCxnSpPr/>
          <p:nvPr/>
        </p:nvCxnSpPr>
        <p:spPr>
          <a:xfrm rot="10800000">
            <a:off x="5513591" y="3900243"/>
            <a:ext cx="787189" cy="1076359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634" name="Google Shape;634;p32"/>
          <p:cNvCxnSpPr/>
          <p:nvPr/>
        </p:nvCxnSpPr>
        <p:spPr>
          <a:xfrm flipH="1" rot="10800000">
            <a:off x="2514778" y="3878824"/>
            <a:ext cx="1158471" cy="874654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635" name="Google Shape;635;p32"/>
          <p:cNvSpPr/>
          <p:nvPr/>
        </p:nvSpPr>
        <p:spPr>
          <a:xfrm>
            <a:off x="4120446" y="3267005"/>
            <a:ext cx="865622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300</a:t>
            </a:r>
            <a:endParaRPr/>
          </a:p>
        </p:txBody>
      </p:sp>
      <p:sp>
        <p:nvSpPr>
          <p:cNvPr id="636" name="Google Shape;636;p32"/>
          <p:cNvSpPr/>
          <p:nvPr/>
        </p:nvSpPr>
        <p:spPr>
          <a:xfrm>
            <a:off x="6777378" y="5169824"/>
            <a:ext cx="869299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200</a:t>
            </a:r>
            <a:endParaRPr/>
          </a:p>
        </p:txBody>
      </p:sp>
      <p:grpSp>
        <p:nvGrpSpPr>
          <p:cNvPr id="637" name="Google Shape;637;p32"/>
          <p:cNvGrpSpPr/>
          <p:nvPr/>
        </p:nvGrpSpPr>
        <p:grpSpPr>
          <a:xfrm>
            <a:off x="1959642" y="1258434"/>
            <a:ext cx="2722136" cy="603333"/>
            <a:chOff x="1097" y="705"/>
            <a:chExt cx="1525" cy="338"/>
          </a:xfrm>
        </p:grpSpPr>
        <p:sp>
          <p:nvSpPr>
            <p:cNvPr id="638" name="Google Shape;638;p32"/>
            <p:cNvSpPr/>
            <p:nvPr/>
          </p:nvSpPr>
          <p:spPr>
            <a:xfrm>
              <a:off x="1290" y="705"/>
              <a:ext cx="1127" cy="325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1097" y="708"/>
              <a:ext cx="1525" cy="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160.10.0.0/16	1000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72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190.10.0.0/16     1000</a:t>
              </a:r>
              <a:endParaRPr/>
            </a:p>
          </p:txBody>
        </p:sp>
      </p:grpSp>
      <p:grpSp>
        <p:nvGrpSpPr>
          <p:cNvPr id="640" name="Google Shape;640;p32"/>
          <p:cNvGrpSpPr/>
          <p:nvPr/>
        </p:nvGrpSpPr>
        <p:grpSpPr>
          <a:xfrm>
            <a:off x="4776384" y="1276283"/>
            <a:ext cx="2109879" cy="633678"/>
            <a:chOff x="2675" y="715"/>
            <a:chExt cx="1182" cy="355"/>
          </a:xfrm>
        </p:grpSpPr>
        <p:sp>
          <p:nvSpPr>
            <p:cNvPr id="641" name="Google Shape;641;p32"/>
            <p:cNvSpPr/>
            <p:nvPr/>
          </p:nvSpPr>
          <p:spPr>
            <a:xfrm>
              <a:off x="2718" y="715"/>
              <a:ext cx="1085" cy="319"/>
            </a:xfrm>
            <a:prstGeom prst="rect">
              <a:avLst/>
            </a:prstGeom>
            <a:solidFill>
              <a:srgbClr val="FFE59B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rotWithShape="0" algn="ctr" dir="2700000" dist="35921">
                <a:schemeClr val="dk1"/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24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42" name="Google Shape;642;p32"/>
            <p:cNvSpPr/>
            <p:nvPr/>
          </p:nvSpPr>
          <p:spPr>
            <a:xfrm>
              <a:off x="2675" y="735"/>
              <a:ext cx="1182" cy="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44625" lIns="87450" spcFirstLastPara="1" rIns="87450" wrap="square" tIns="44625">
              <a:sp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170.10.0.0/16	1001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72"/>
                </a:spcBef>
                <a:spcAft>
                  <a:spcPts val="0"/>
                </a:spcAft>
                <a:buNone/>
              </a:pPr>
              <a:r>
                <a:rPr b="1" lang="en-US" sz="1574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180.10.0.0/16	2000</a:t>
              </a:r>
              <a:endParaRPr/>
            </a:p>
          </p:txBody>
        </p:sp>
      </p:grpSp>
      <p:sp>
        <p:nvSpPr>
          <p:cNvPr id="643" name="Google Shape;643;p32"/>
          <p:cNvSpPr/>
          <p:nvPr/>
        </p:nvSpPr>
        <p:spPr>
          <a:xfrm>
            <a:off x="137148" y="3802554"/>
            <a:ext cx="2113449" cy="598789"/>
          </a:xfrm>
          <a:prstGeom prst="rect">
            <a:avLst/>
          </a:prstGeom>
          <a:noFill/>
          <a:ln>
            <a:noFill/>
          </a:ln>
        </p:spPr>
        <p:txBody>
          <a:bodyPr anchorCtr="1" anchor="ctr" bIns="44625" lIns="87450" spcFirstLastPara="1" rIns="87450" wrap="square" tIns="446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170.10.0.0/16	1001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72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160.10.0.0/16	1000</a:t>
            </a:r>
            <a:endParaRPr/>
          </a:p>
        </p:txBody>
      </p:sp>
      <p:sp>
        <p:nvSpPr>
          <p:cNvPr id="644" name="Google Shape;644;p32"/>
          <p:cNvSpPr/>
          <p:nvPr/>
        </p:nvSpPr>
        <p:spPr>
          <a:xfrm>
            <a:off x="6534616" y="3791357"/>
            <a:ext cx="2063469" cy="594408"/>
          </a:xfrm>
          <a:prstGeom prst="rect">
            <a:avLst/>
          </a:prstGeom>
          <a:solidFill>
            <a:srgbClr val="FFE59B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5" name="Google Shape;645;p32"/>
          <p:cNvSpPr/>
          <p:nvPr/>
        </p:nvSpPr>
        <p:spPr>
          <a:xfrm>
            <a:off x="6315060" y="3802555"/>
            <a:ext cx="2554346" cy="598789"/>
          </a:xfrm>
          <a:prstGeom prst="rect">
            <a:avLst/>
          </a:prstGeom>
          <a:noFill/>
          <a:ln>
            <a:noFill/>
          </a:ln>
        </p:spPr>
        <p:txBody>
          <a:bodyPr anchorCtr="1" anchor="ctr" bIns="44625" lIns="87450" spcFirstLastPara="1" rIns="87450" wrap="square" tIns="446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180.10.0.0/16	2000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72"/>
              </a:spcBef>
              <a:spcAft>
                <a:spcPts val="0"/>
              </a:spcAft>
              <a:buNone/>
            </a:pPr>
            <a:r>
              <a:rPr b="1" lang="en-US" sz="157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190.10.0.0/16	1000</a:t>
            </a:r>
            <a:endParaRPr/>
          </a:p>
        </p:txBody>
      </p:sp>
      <p:cxnSp>
        <p:nvCxnSpPr>
          <p:cNvPr id="646" name="Google Shape;646;p32"/>
          <p:cNvCxnSpPr/>
          <p:nvPr/>
        </p:nvCxnSpPr>
        <p:spPr>
          <a:xfrm flipH="1">
            <a:off x="3555439" y="2872078"/>
            <a:ext cx="1784" cy="947839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647" name="Google Shape;647;p32"/>
          <p:cNvCxnSpPr/>
          <p:nvPr/>
        </p:nvCxnSpPr>
        <p:spPr>
          <a:xfrm>
            <a:off x="5606412" y="3025590"/>
            <a:ext cx="0" cy="758628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648" name="Google Shape;648;p32"/>
          <p:cNvCxnSpPr/>
          <p:nvPr/>
        </p:nvCxnSpPr>
        <p:spPr>
          <a:xfrm>
            <a:off x="3867815" y="3857403"/>
            <a:ext cx="1476202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649" name="Google Shape;649;p32"/>
          <p:cNvCxnSpPr/>
          <p:nvPr/>
        </p:nvCxnSpPr>
        <p:spPr>
          <a:xfrm>
            <a:off x="3542943" y="2822098"/>
            <a:ext cx="1801073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cxnSp>
        <p:nvCxnSpPr>
          <p:cNvPr id="650" name="Google Shape;650;p32"/>
          <p:cNvCxnSpPr/>
          <p:nvPr/>
        </p:nvCxnSpPr>
        <p:spPr>
          <a:xfrm flipH="1" rot="10800000">
            <a:off x="5759922" y="2527572"/>
            <a:ext cx="1035305" cy="360572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  <a:effectLst>
            <a:outerShdw rotWithShape="0" algn="ctr" dir="2700000" dist="17961">
              <a:schemeClr val="dk1"/>
            </a:outerShdw>
          </a:effectLst>
        </p:spPr>
      </p:cxnSp>
      <p:sp>
        <p:nvSpPr>
          <p:cNvPr id="651" name="Google Shape;651;p32"/>
          <p:cNvSpPr/>
          <p:nvPr/>
        </p:nvSpPr>
        <p:spPr>
          <a:xfrm>
            <a:off x="913627" y="1938960"/>
            <a:ext cx="869298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400</a:t>
            </a:r>
            <a:endParaRPr/>
          </a:p>
        </p:txBody>
      </p:sp>
      <p:sp>
        <p:nvSpPr>
          <p:cNvPr id="652" name="Google Shape;652;p32"/>
          <p:cNvSpPr/>
          <p:nvPr/>
        </p:nvSpPr>
        <p:spPr>
          <a:xfrm>
            <a:off x="1775786" y="5169824"/>
            <a:ext cx="869299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100</a:t>
            </a:r>
            <a:endParaRPr/>
          </a:p>
        </p:txBody>
      </p:sp>
      <p:sp>
        <p:nvSpPr>
          <p:cNvPr id="653" name="Google Shape;653;p32"/>
          <p:cNvSpPr/>
          <p:nvPr/>
        </p:nvSpPr>
        <p:spPr>
          <a:xfrm>
            <a:off x="7518156" y="2272757"/>
            <a:ext cx="869298" cy="311496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2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500</a:t>
            </a:r>
            <a:endParaRPr/>
          </a:p>
        </p:txBody>
      </p:sp>
      <p:pic>
        <p:nvPicPr>
          <p:cNvPr id="654" name="Google Shape;654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672062" y="2193776"/>
            <a:ext cx="712218" cy="41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5" name="Google Shape;655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58336" y="3650342"/>
            <a:ext cx="712218" cy="41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6" name="Google Shape;656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2007" y="3650342"/>
            <a:ext cx="712218" cy="41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616920" y="2279456"/>
            <a:ext cx="712218" cy="4194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8" name="Google Shape;658;p32"/>
          <p:cNvGrpSpPr/>
          <p:nvPr/>
        </p:nvGrpSpPr>
        <p:grpSpPr>
          <a:xfrm>
            <a:off x="2216682" y="4667798"/>
            <a:ext cx="712218" cy="469457"/>
            <a:chOff x="1241" y="2615"/>
            <a:chExt cx="399" cy="263"/>
          </a:xfrm>
        </p:grpSpPr>
        <p:pic>
          <p:nvPicPr>
            <p:cNvPr id="659" name="Google Shape;659;p3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241" y="2615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0" name="Google Shape;660;p32"/>
            <p:cNvSpPr/>
            <p:nvPr/>
          </p:nvSpPr>
          <p:spPr>
            <a:xfrm>
              <a:off x="1393" y="2733"/>
              <a:ext cx="87" cy="14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87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</p:grpSp>
      <p:sp>
        <p:nvSpPr>
          <p:cNvPr id="661" name="Google Shape;661;p32"/>
          <p:cNvSpPr/>
          <p:nvPr/>
        </p:nvSpPr>
        <p:spPr>
          <a:xfrm>
            <a:off x="1883517" y="2460237"/>
            <a:ext cx="168315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/>
          </a:p>
        </p:txBody>
      </p:sp>
      <p:sp>
        <p:nvSpPr>
          <p:cNvPr id="662" name="Google Shape;662;p32"/>
          <p:cNvSpPr/>
          <p:nvPr/>
        </p:nvSpPr>
        <p:spPr>
          <a:xfrm>
            <a:off x="3473229" y="3845403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grpSp>
        <p:nvGrpSpPr>
          <p:cNvPr id="663" name="Google Shape;663;p32"/>
          <p:cNvGrpSpPr/>
          <p:nvPr/>
        </p:nvGrpSpPr>
        <p:grpSpPr>
          <a:xfrm>
            <a:off x="3202007" y="2622177"/>
            <a:ext cx="712218" cy="465887"/>
            <a:chOff x="1793" y="1469"/>
            <a:chExt cx="399" cy="261"/>
          </a:xfrm>
        </p:grpSpPr>
        <p:pic>
          <p:nvPicPr>
            <p:cNvPr id="664" name="Google Shape;664;p3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793" y="1469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5" name="Google Shape;665;p32"/>
            <p:cNvSpPr/>
            <p:nvPr/>
          </p:nvSpPr>
          <p:spPr>
            <a:xfrm>
              <a:off x="1948" y="1585"/>
              <a:ext cx="81" cy="14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87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grpSp>
        <p:nvGrpSpPr>
          <p:cNvPr id="666" name="Google Shape;666;p32"/>
          <p:cNvGrpSpPr/>
          <p:nvPr/>
        </p:nvGrpSpPr>
        <p:grpSpPr>
          <a:xfrm>
            <a:off x="5258336" y="2622178"/>
            <a:ext cx="712218" cy="476597"/>
            <a:chOff x="2945" y="1469"/>
            <a:chExt cx="399" cy="267"/>
          </a:xfrm>
        </p:grpSpPr>
        <p:pic>
          <p:nvPicPr>
            <p:cNvPr id="667" name="Google Shape;667;p3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945" y="1469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8" name="Google Shape;668;p32"/>
            <p:cNvSpPr/>
            <p:nvPr/>
          </p:nvSpPr>
          <p:spPr>
            <a:xfrm>
              <a:off x="3104" y="1591"/>
              <a:ext cx="74" cy="14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87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</p:grpSp>
      <p:sp>
        <p:nvSpPr>
          <p:cNvPr id="669" name="Google Shape;669;p32"/>
          <p:cNvSpPr/>
          <p:nvPr/>
        </p:nvSpPr>
        <p:spPr>
          <a:xfrm>
            <a:off x="5529558" y="3845403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/>
          </a:p>
        </p:txBody>
      </p:sp>
      <p:sp>
        <p:nvSpPr>
          <p:cNvPr id="670" name="Google Shape;670;p32"/>
          <p:cNvSpPr/>
          <p:nvPr/>
        </p:nvSpPr>
        <p:spPr>
          <a:xfrm>
            <a:off x="6939714" y="2383481"/>
            <a:ext cx="155492" cy="259623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/>
          </a:p>
        </p:txBody>
      </p:sp>
      <p:grpSp>
        <p:nvGrpSpPr>
          <p:cNvPr id="671" name="Google Shape;671;p32"/>
          <p:cNvGrpSpPr/>
          <p:nvPr/>
        </p:nvGrpSpPr>
        <p:grpSpPr>
          <a:xfrm>
            <a:off x="5900938" y="4685647"/>
            <a:ext cx="712218" cy="451606"/>
            <a:chOff x="3305" y="2625"/>
            <a:chExt cx="399" cy="253"/>
          </a:xfrm>
        </p:grpSpPr>
        <p:pic>
          <p:nvPicPr>
            <p:cNvPr id="672" name="Google Shape;672;p3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3305" y="2625"/>
              <a:ext cx="399" cy="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3" name="Google Shape;673;p32"/>
            <p:cNvSpPr/>
            <p:nvPr/>
          </p:nvSpPr>
          <p:spPr>
            <a:xfrm>
              <a:off x="3457" y="2733"/>
              <a:ext cx="87" cy="145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87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</p:grpSp>
      <p:sp>
        <p:nvSpPr>
          <p:cNvPr id="674" name="Google Shape;674;p32"/>
          <p:cNvSpPr/>
          <p:nvPr/>
        </p:nvSpPr>
        <p:spPr>
          <a:xfrm>
            <a:off x="4020905" y="6568829"/>
            <a:ext cx="1103974" cy="249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1025" spcFirstLastPara="1" rIns="91025" wrap="square" tIns="464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Systems</a:t>
            </a:r>
            <a:endParaRPr b="1" sz="1012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zoom dir="out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33"/>
          <p:cNvSpPr/>
          <p:nvPr/>
        </p:nvSpPr>
        <p:spPr>
          <a:xfrm>
            <a:off x="715490" y="6256454"/>
            <a:ext cx="1884968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4" name="Google Shape;684;p33"/>
          <p:cNvSpPr/>
          <p:nvPr/>
        </p:nvSpPr>
        <p:spPr>
          <a:xfrm>
            <a:off x="3114541" y="6256454"/>
            <a:ext cx="2913133" cy="51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49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5" name="Google Shape;685;p33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Applying Policy with BGP</a:t>
            </a:r>
            <a:endParaRPr/>
          </a:p>
        </p:txBody>
      </p:sp>
      <p:sp>
        <p:nvSpPr>
          <p:cNvPr id="686" name="Google Shape;686;p33"/>
          <p:cNvSpPr txBox="1"/>
          <p:nvPr>
            <p:ph idx="1" type="body"/>
          </p:nvPr>
        </p:nvSpPr>
        <p:spPr>
          <a:xfrm>
            <a:off x="152400" y="1484295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Decision Process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Phase I - Calculating the degree of preference for each route based on the local preference attribute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Phase II - Choosing the best route with highest degree of preference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Phase III – dissemination to peers in neighboring ASs, route aggregation and information reduction</a:t>
            </a:r>
            <a:endParaRPr/>
          </a:p>
          <a:p>
            <a:pPr indent="-1778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Policy-based on AS path, community or the prefix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Rejecting/accepting selected routes</a:t>
            </a:r>
            <a:endParaRPr/>
          </a:p>
          <a:p>
            <a:pPr indent="-3429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Set attributes to influence path selection</a:t>
            </a:r>
            <a:endParaRPr/>
          </a:p>
          <a:p>
            <a:pPr indent="-1778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  <a:p>
            <a:pPr indent="-1778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  <a:p>
            <a:pPr indent="-1778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  <a:p>
            <a:pPr indent="-177800" lvl="0" marL="342900" rtl="0" algn="l">
              <a:lnSpc>
                <a:spcPct val="9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34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Overlapping Routes</a:t>
            </a:r>
            <a:endParaRPr/>
          </a:p>
        </p:txBody>
      </p:sp>
      <p:sp>
        <p:nvSpPr>
          <p:cNvPr id="692" name="Google Shape;692;p34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BGP speaker may transmit routes with overlapping NLRI Information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Overlap occurs when a set of destinations are identified in non-matching routes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Destinations are always identified by IP prefixes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Helvetica Neue"/>
                <a:ea typeface="Helvetica Neue"/>
                <a:cs typeface="Helvetica Neue"/>
                <a:sym typeface="Helvetica Neue"/>
              </a:rPr>
              <a:t>More specific prefix route gets precedence.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7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35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Breakout rooms</a:t>
            </a:r>
            <a:endParaRPr/>
          </a:p>
        </p:txBody>
      </p:sp>
      <p:sp>
        <p:nvSpPr>
          <p:cNvPr id="699" name="Google Shape;699;p35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What would the uses for flow be?</a:t>
            </a:r>
            <a:endParaRPr/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Why measure BGP?</a:t>
            </a:r>
            <a:endParaRPr/>
          </a:p>
          <a:p>
            <a:pPr indent="-158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Why is end-to-end paths are significantly longer than necessary</a:t>
            </a:r>
            <a:endParaRPr/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2281aa09c0_0_0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Flows</a:t>
            </a:r>
            <a:endParaRPr b="1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2281aa09c0_0_0"/>
          <p:cNvSpPr txBox="1"/>
          <p:nvPr>
            <p:ph idx="1" type="body"/>
          </p:nvPr>
        </p:nvSpPr>
        <p:spPr>
          <a:xfrm>
            <a:off x="249382" y="1577286"/>
            <a:ext cx="8170800" cy="48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230750" wrap="square" tIns="36000">
            <a:normAutofit/>
          </a:bodyPr>
          <a:lstStyle/>
          <a:p>
            <a:pPr indent="-437832" lvl="0" marL="460375" rtl="0" algn="l">
              <a:lnSpc>
                <a:spcPct val="93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Unidirectional or bidirectional</a:t>
            </a:r>
            <a:r>
              <a:rPr lang="en-US"/>
              <a:t> flows</a:t>
            </a:r>
            <a:endParaRPr/>
          </a:p>
          <a:p>
            <a:pPr indent="-435927" lvl="1" marL="860425" rtl="0" algn="l">
              <a:lnSpc>
                <a:spcPct val="93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Bidirectional flows can contain other information such as round trip time, TCP behavior.</a:t>
            </a:r>
            <a:endParaRPr/>
          </a:p>
          <a:p>
            <a:pPr indent="-437832" lvl="0" marL="460375" rtl="0" algn="l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Application flows look past the headers to classify packets by their contents. </a:t>
            </a:r>
            <a:endParaRPr/>
          </a:p>
          <a:p>
            <a:pPr indent="-437832" lvl="0" marL="460375" rtl="0" algn="l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>
                <a:latin typeface="Merriweather Sans"/>
                <a:ea typeface="Merriweather Sans"/>
                <a:cs typeface="Merriweather Sans"/>
                <a:sym typeface="Merriweather Sans"/>
              </a:rPr>
              <a:t>Aggregated flows – flows of flows.</a:t>
            </a:r>
            <a:endParaRPr/>
          </a:p>
          <a:p>
            <a:pPr indent="0" lvl="0" marL="34925" rtl="0" algn="l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1111827" y="-248443"/>
            <a:ext cx="77724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78475" wrap="square" tIns="45700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Unidirectional Flow with Source/Destination IP Key</a:t>
            </a:r>
            <a:endParaRPr/>
          </a:p>
        </p:txBody>
      </p:sp>
      <p:pic>
        <p:nvPicPr>
          <p:cNvPr id="117" name="Google Shape;11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4384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438400"/>
            <a:ext cx="609600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4"/>
          <p:cNvCxnSpPr/>
          <p:nvPr/>
        </p:nvCxnSpPr>
        <p:spPr>
          <a:xfrm>
            <a:off x="2132013" y="2667000"/>
            <a:ext cx="35067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20" name="Google Shape;120;p4"/>
          <p:cNvSpPr/>
          <p:nvPr/>
        </p:nvSpPr>
        <p:spPr>
          <a:xfrm>
            <a:off x="1071999" y="3163900"/>
            <a:ext cx="10599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10.0.0.1</a:t>
            </a:r>
            <a:endParaRPr/>
          </a:p>
        </p:txBody>
      </p:sp>
      <p:sp>
        <p:nvSpPr>
          <p:cNvPr id="121" name="Google Shape;121;p4"/>
          <p:cNvSpPr/>
          <p:nvPr/>
        </p:nvSpPr>
        <p:spPr>
          <a:xfrm>
            <a:off x="6955275" y="3200400"/>
            <a:ext cx="10326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10.0.0.2</a:t>
            </a:r>
            <a:endParaRPr/>
          </a:p>
        </p:txBody>
      </p:sp>
      <p:sp>
        <p:nvSpPr>
          <p:cNvPr id="122" name="Google Shape;122;p4"/>
          <p:cNvSpPr/>
          <p:nvPr/>
        </p:nvSpPr>
        <p:spPr>
          <a:xfrm>
            <a:off x="2666827" y="2097100"/>
            <a:ext cx="25821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telnet 10.0.0.2</a:t>
            </a:r>
            <a:endParaRPr/>
          </a:p>
        </p:txBody>
      </p:sp>
      <p:cxnSp>
        <p:nvCxnSpPr>
          <p:cNvPr id="123" name="Google Shape;123;p4"/>
          <p:cNvCxnSpPr/>
          <p:nvPr/>
        </p:nvCxnSpPr>
        <p:spPr>
          <a:xfrm flipH="1">
            <a:off x="2811463" y="3581400"/>
            <a:ext cx="32146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24" name="Google Shape;124;p4"/>
          <p:cNvSpPr/>
          <p:nvPr/>
        </p:nvSpPr>
        <p:spPr>
          <a:xfrm>
            <a:off x="3116097" y="3048000"/>
            <a:ext cx="9906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login:</a:t>
            </a:r>
            <a:endParaRPr/>
          </a:p>
        </p:txBody>
      </p:sp>
      <p:sp>
        <p:nvSpPr>
          <p:cNvPr id="125" name="Google Shape;125;p4"/>
          <p:cNvSpPr/>
          <p:nvPr/>
        </p:nvSpPr>
        <p:spPr>
          <a:xfrm>
            <a:off x="3709243" y="4191000"/>
            <a:ext cx="1539777" cy="257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Active Flows</a:t>
            </a:r>
            <a:endParaRPr/>
          </a:p>
        </p:txBody>
      </p:sp>
      <p:cxnSp>
        <p:nvCxnSpPr>
          <p:cNvPr id="126" name="Google Shape;126;p4"/>
          <p:cNvCxnSpPr/>
          <p:nvPr/>
        </p:nvCxnSpPr>
        <p:spPr>
          <a:xfrm>
            <a:off x="0" y="4114800"/>
            <a:ext cx="9144000" cy="1588"/>
          </a:xfrm>
          <a:prstGeom prst="straightConnector1">
            <a:avLst/>
          </a:prstGeom>
          <a:noFill/>
          <a:ln cap="flat" cmpd="sng" w="255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27" name="Google Shape;127;p4"/>
          <p:cNvSpPr/>
          <p:nvPr/>
        </p:nvSpPr>
        <p:spPr>
          <a:xfrm>
            <a:off x="1311708" y="4699793"/>
            <a:ext cx="6172200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Source IP               Destination IP</a:t>
            </a:r>
            <a:endParaRPr/>
          </a:p>
        </p:txBody>
      </p:sp>
      <p:cxnSp>
        <p:nvCxnSpPr>
          <p:cNvPr id="128" name="Google Shape;128;p4"/>
          <p:cNvCxnSpPr/>
          <p:nvPr/>
        </p:nvCxnSpPr>
        <p:spPr>
          <a:xfrm>
            <a:off x="1159308" y="5156993"/>
            <a:ext cx="66294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29" name="Google Shape;129;p4"/>
          <p:cNvSpPr/>
          <p:nvPr/>
        </p:nvSpPr>
        <p:spPr>
          <a:xfrm>
            <a:off x="2421117" y="5293517"/>
            <a:ext cx="3677157" cy="5152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-457200" lvl="0" marL="4905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10.0.0.1		10.0.0.2</a:t>
            </a:r>
            <a:endParaRPr/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10.0.0.2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           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10.0.0.1</a:t>
            </a:r>
            <a:endParaRPr/>
          </a:p>
        </p:txBody>
      </p:sp>
      <p:sp>
        <p:nvSpPr>
          <p:cNvPr id="130" name="Google Shape;130;p4"/>
          <p:cNvSpPr/>
          <p:nvPr/>
        </p:nvSpPr>
        <p:spPr>
          <a:xfrm>
            <a:off x="807749" y="6522676"/>
            <a:ext cx="7180118" cy="24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Slides from APRICOT 2008 </a:t>
            </a:r>
            <a:r>
              <a:rPr b="1" i="0" lang="en-US" sz="1000" u="none" cap="none" strike="noStrik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Network Management</a:t>
            </a:r>
            <a:r>
              <a:rPr b="1" i="0" lang="en-US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>
            <p:ph type="title"/>
          </p:nvPr>
        </p:nvSpPr>
        <p:spPr>
          <a:xfrm>
            <a:off x="1049482" y="-311943"/>
            <a:ext cx="77724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78475" wrap="square" tIns="45700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Unidirectional Flow with Source/Destination IP Key</a:t>
            </a:r>
            <a:endParaRPr/>
          </a:p>
        </p:txBody>
      </p:sp>
      <p:cxnSp>
        <p:nvCxnSpPr>
          <p:cNvPr id="137" name="Google Shape;137;p5"/>
          <p:cNvCxnSpPr/>
          <p:nvPr/>
        </p:nvCxnSpPr>
        <p:spPr>
          <a:xfrm>
            <a:off x="1143000" y="5143806"/>
            <a:ext cx="66294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8" name="Google Shape;138;p5"/>
          <p:cNvSpPr/>
          <p:nvPr/>
        </p:nvSpPr>
        <p:spPr>
          <a:xfrm>
            <a:off x="1533525" y="5320019"/>
            <a:ext cx="5282911" cy="5152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-457200" lvl="0" marL="4905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10.0.0.1		10.0.0.2</a:t>
            </a:r>
            <a:endParaRPr/>
          </a:p>
          <a:p>
            <a:pPr indent="-457200" lvl="0" marL="4905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	10.0.0.2		10.0.0.1</a:t>
            </a:r>
            <a:endParaRPr/>
          </a:p>
        </p:txBody>
      </p:sp>
      <p:sp>
        <p:nvSpPr>
          <p:cNvPr id="139" name="Google Shape;139;p5"/>
          <p:cNvSpPr/>
          <p:nvPr/>
        </p:nvSpPr>
        <p:spPr>
          <a:xfrm>
            <a:off x="1295400" y="4717562"/>
            <a:ext cx="6172200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Source IP               Destination IP</a:t>
            </a:r>
            <a:endParaRPr/>
          </a:p>
        </p:txBody>
      </p:sp>
      <p:sp>
        <p:nvSpPr>
          <p:cNvPr id="140" name="Google Shape;140;p5"/>
          <p:cNvSpPr/>
          <p:nvPr/>
        </p:nvSpPr>
        <p:spPr>
          <a:xfrm>
            <a:off x="807749" y="6522676"/>
            <a:ext cx="7180118" cy="24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Slides from APRICOT 2008 </a:t>
            </a:r>
            <a:r>
              <a:rPr b="1" i="0" lang="en-US" sz="1000" u="none" cap="none" strike="noStrik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Network Management</a:t>
            </a:r>
            <a:r>
              <a:rPr b="1" i="0" lang="en-US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/>
          </a:p>
        </p:txBody>
      </p:sp>
      <p:pic>
        <p:nvPicPr>
          <p:cNvPr id="141" name="Google Shape;14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0828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082800"/>
            <a:ext cx="609600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3" name="Google Shape;143;p5"/>
          <p:cNvCxnSpPr/>
          <p:nvPr/>
        </p:nvCxnSpPr>
        <p:spPr>
          <a:xfrm>
            <a:off x="2284413" y="2540000"/>
            <a:ext cx="35067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44" name="Google Shape;144;p5"/>
          <p:cNvSpPr/>
          <p:nvPr/>
        </p:nvSpPr>
        <p:spPr>
          <a:xfrm>
            <a:off x="863600" y="2808288"/>
            <a:ext cx="1014413" cy="255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10.0.0.1</a:t>
            </a:r>
            <a:endParaRPr/>
          </a:p>
        </p:txBody>
      </p:sp>
      <p:sp>
        <p:nvSpPr>
          <p:cNvPr id="145" name="Google Shape;145;p5"/>
          <p:cNvSpPr/>
          <p:nvPr/>
        </p:nvSpPr>
        <p:spPr>
          <a:xfrm>
            <a:off x="6746875" y="2844800"/>
            <a:ext cx="15909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10.0.0.2</a:t>
            </a:r>
            <a:endParaRPr/>
          </a:p>
        </p:txBody>
      </p:sp>
      <p:cxnSp>
        <p:nvCxnSpPr>
          <p:cNvPr id="146" name="Google Shape;146;p5"/>
          <p:cNvCxnSpPr/>
          <p:nvPr/>
        </p:nvCxnSpPr>
        <p:spPr>
          <a:xfrm flipH="1">
            <a:off x="2811463" y="3530600"/>
            <a:ext cx="32146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47" name="Google Shape;147;p5"/>
          <p:cNvSpPr/>
          <p:nvPr/>
        </p:nvSpPr>
        <p:spPr>
          <a:xfrm>
            <a:off x="3028950" y="2794800"/>
            <a:ext cx="9444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login:</a:t>
            </a: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2979752" y="1828800"/>
            <a:ext cx="23133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telnet 10.0.0.2</a:t>
            </a:r>
            <a:endParaRPr/>
          </a:p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ping 10.0.0.2</a:t>
            </a:r>
            <a:endParaRPr/>
          </a:p>
        </p:txBody>
      </p:sp>
      <p:sp>
        <p:nvSpPr>
          <p:cNvPr id="149" name="Google Shape;149;p5"/>
          <p:cNvSpPr/>
          <p:nvPr/>
        </p:nvSpPr>
        <p:spPr>
          <a:xfrm>
            <a:off x="2971800" y="3073400"/>
            <a:ext cx="2438400" cy="3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ICMP echo reply</a:t>
            </a:r>
            <a:endParaRPr/>
          </a:p>
        </p:txBody>
      </p:sp>
      <p:sp>
        <p:nvSpPr>
          <p:cNvPr id="150" name="Google Shape;150;p5"/>
          <p:cNvSpPr/>
          <p:nvPr/>
        </p:nvSpPr>
        <p:spPr>
          <a:xfrm>
            <a:off x="3709243" y="4191000"/>
            <a:ext cx="1539777" cy="257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Active Flows</a:t>
            </a:r>
            <a:endParaRPr/>
          </a:p>
        </p:txBody>
      </p:sp>
      <p:cxnSp>
        <p:nvCxnSpPr>
          <p:cNvPr id="151" name="Google Shape;151;p5"/>
          <p:cNvCxnSpPr/>
          <p:nvPr/>
        </p:nvCxnSpPr>
        <p:spPr>
          <a:xfrm>
            <a:off x="0" y="4114800"/>
            <a:ext cx="9144000" cy="1588"/>
          </a:xfrm>
          <a:prstGeom prst="straightConnector1">
            <a:avLst/>
          </a:prstGeom>
          <a:noFill/>
          <a:ln cap="flat" cmpd="sng" w="255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/>
          <p:nvPr>
            <p:ph type="title"/>
          </p:nvPr>
        </p:nvSpPr>
        <p:spPr>
          <a:xfrm>
            <a:off x="0" y="36524"/>
            <a:ext cx="9330900" cy="12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78475" wrap="square" tIns="45700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/>
              <a:t>Unidirectional Flow (IP, Port, Protocol Key)</a:t>
            </a:r>
            <a:endParaRPr sz="3500"/>
          </a:p>
        </p:txBody>
      </p:sp>
      <p:pic>
        <p:nvPicPr>
          <p:cNvPr id="158" name="Google Shape;15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0828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082800"/>
            <a:ext cx="609600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6"/>
          <p:cNvCxnSpPr/>
          <p:nvPr/>
        </p:nvCxnSpPr>
        <p:spPr>
          <a:xfrm>
            <a:off x="2284413" y="2540000"/>
            <a:ext cx="35067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61" name="Google Shape;161;p6"/>
          <p:cNvSpPr/>
          <p:nvPr/>
        </p:nvSpPr>
        <p:spPr>
          <a:xfrm>
            <a:off x="863600" y="2808288"/>
            <a:ext cx="1014413" cy="255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10.0.0.1</a:t>
            </a:r>
            <a:endParaRPr/>
          </a:p>
        </p:txBody>
      </p:sp>
      <p:sp>
        <p:nvSpPr>
          <p:cNvPr id="162" name="Google Shape;162;p6"/>
          <p:cNvSpPr/>
          <p:nvPr/>
        </p:nvSpPr>
        <p:spPr>
          <a:xfrm>
            <a:off x="6746875" y="2844800"/>
            <a:ext cx="11925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10.0.0.2</a:t>
            </a:r>
            <a:endParaRPr/>
          </a:p>
        </p:txBody>
      </p:sp>
      <p:cxnSp>
        <p:nvCxnSpPr>
          <p:cNvPr id="163" name="Google Shape;163;p6"/>
          <p:cNvCxnSpPr/>
          <p:nvPr/>
        </p:nvCxnSpPr>
        <p:spPr>
          <a:xfrm flipH="1">
            <a:off x="2811463" y="3530600"/>
            <a:ext cx="32146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64" name="Google Shape;164;p6"/>
          <p:cNvSpPr/>
          <p:nvPr/>
        </p:nvSpPr>
        <p:spPr>
          <a:xfrm>
            <a:off x="3105150" y="2794800"/>
            <a:ext cx="773700" cy="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login:</a:t>
            </a:r>
            <a:endParaRPr/>
          </a:p>
        </p:txBody>
      </p:sp>
      <p:sp>
        <p:nvSpPr>
          <p:cNvPr id="165" name="Google Shape;165;p6"/>
          <p:cNvSpPr/>
          <p:nvPr/>
        </p:nvSpPr>
        <p:spPr>
          <a:xfrm>
            <a:off x="266700" y="4684711"/>
            <a:ext cx="8534400" cy="3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Source IP               Destination IP	        protocol      srcPort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  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dstPort</a:t>
            </a:r>
            <a:endParaRPr/>
          </a:p>
        </p:txBody>
      </p:sp>
      <p:cxnSp>
        <p:nvCxnSpPr>
          <p:cNvPr id="166" name="Google Shape;166;p6"/>
          <p:cNvCxnSpPr/>
          <p:nvPr/>
        </p:nvCxnSpPr>
        <p:spPr>
          <a:xfrm>
            <a:off x="114300" y="5141911"/>
            <a:ext cx="86868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7" name="Google Shape;167;p6"/>
          <p:cNvSpPr/>
          <p:nvPr/>
        </p:nvSpPr>
        <p:spPr>
          <a:xfrm>
            <a:off x="1110312" y="5232399"/>
            <a:ext cx="7919388" cy="1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10.0.0.1		10.0.0.2                     TCP    	32000             23              </a:t>
            </a:r>
            <a:endParaRPr/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	10.0.0.2		10.0.0.1                      TCP    	23                         32000</a:t>
            </a:r>
            <a:endParaRPr/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3	10.0.0.1		10.0.0.2          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 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ICMP  	0                           0</a:t>
            </a:r>
            <a:endParaRPr/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4	10.0.0.2		10.0.0.1                      ICMP  	0                           0</a:t>
            </a:r>
            <a:endParaRPr/>
          </a:p>
        </p:txBody>
      </p:sp>
      <p:sp>
        <p:nvSpPr>
          <p:cNvPr id="168" name="Google Shape;168;p6"/>
          <p:cNvSpPr/>
          <p:nvPr/>
        </p:nvSpPr>
        <p:spPr>
          <a:xfrm>
            <a:off x="2979752" y="1828800"/>
            <a:ext cx="2199300" cy="5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telnet 10.0.0.2</a:t>
            </a:r>
            <a:endParaRPr/>
          </a:p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ping 10.0.0.2</a:t>
            </a:r>
            <a:endParaRPr/>
          </a:p>
        </p:txBody>
      </p:sp>
      <p:sp>
        <p:nvSpPr>
          <p:cNvPr id="169" name="Google Shape;169;p6"/>
          <p:cNvSpPr/>
          <p:nvPr/>
        </p:nvSpPr>
        <p:spPr>
          <a:xfrm>
            <a:off x="2971800" y="3073400"/>
            <a:ext cx="2438400" cy="3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ICMP echo reply</a:t>
            </a:r>
            <a:endParaRPr/>
          </a:p>
        </p:txBody>
      </p:sp>
      <p:sp>
        <p:nvSpPr>
          <p:cNvPr id="170" name="Google Shape;170;p6"/>
          <p:cNvSpPr/>
          <p:nvPr/>
        </p:nvSpPr>
        <p:spPr>
          <a:xfrm>
            <a:off x="807749" y="6522676"/>
            <a:ext cx="7180118" cy="24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Slides from APRICOT 2008 </a:t>
            </a:r>
            <a:r>
              <a:rPr b="1" i="0" lang="en-US" sz="1000" u="none" cap="none" strike="noStrik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Network Management</a:t>
            </a:r>
            <a:r>
              <a:rPr b="1" i="0" lang="en-US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/>
          </a:p>
        </p:txBody>
      </p:sp>
      <p:sp>
        <p:nvSpPr>
          <p:cNvPr id="171" name="Google Shape;171;p6"/>
          <p:cNvSpPr/>
          <p:nvPr/>
        </p:nvSpPr>
        <p:spPr>
          <a:xfrm>
            <a:off x="3709243" y="4191000"/>
            <a:ext cx="1539777" cy="257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Active Flows</a:t>
            </a:r>
            <a:endParaRPr/>
          </a:p>
        </p:txBody>
      </p:sp>
      <p:cxnSp>
        <p:nvCxnSpPr>
          <p:cNvPr id="172" name="Google Shape;172;p6"/>
          <p:cNvCxnSpPr/>
          <p:nvPr/>
        </p:nvCxnSpPr>
        <p:spPr>
          <a:xfrm>
            <a:off x="0" y="4114800"/>
            <a:ext cx="9144000" cy="1588"/>
          </a:xfrm>
          <a:prstGeom prst="straightConnector1">
            <a:avLst/>
          </a:prstGeom>
          <a:noFill/>
          <a:ln cap="flat" cmpd="sng" w="255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"/>
          <p:cNvSpPr txBox="1"/>
          <p:nvPr>
            <p:ph type="title"/>
          </p:nvPr>
        </p:nvSpPr>
        <p:spPr>
          <a:xfrm>
            <a:off x="852054" y="-819150"/>
            <a:ext cx="7772400" cy="1860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78475" wrap="square" tIns="45700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Aggregated Flow</a:t>
            </a:r>
            <a:endParaRPr/>
          </a:p>
        </p:txBody>
      </p:sp>
      <p:sp>
        <p:nvSpPr>
          <p:cNvPr id="179" name="Google Shape;179;p9"/>
          <p:cNvSpPr/>
          <p:nvPr/>
        </p:nvSpPr>
        <p:spPr>
          <a:xfrm>
            <a:off x="304800" y="1981200"/>
            <a:ext cx="8534400" cy="3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Source IP                     Destination IP        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p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rotocol       srcPo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rt      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dstPort</a:t>
            </a:r>
            <a:endParaRPr b="1" sz="18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cxnSp>
        <p:nvCxnSpPr>
          <p:cNvPr id="180" name="Google Shape;180;p9"/>
          <p:cNvCxnSpPr/>
          <p:nvPr/>
        </p:nvCxnSpPr>
        <p:spPr>
          <a:xfrm>
            <a:off x="88900" y="2463800"/>
            <a:ext cx="86868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1" name="Google Shape;181;p9"/>
          <p:cNvSpPr/>
          <p:nvPr/>
        </p:nvSpPr>
        <p:spPr>
          <a:xfrm>
            <a:off x="595059" y="2548732"/>
            <a:ext cx="8964612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10.0.0.1		10.0.0.2	         	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TCP                    32000            23           </a:t>
            </a:r>
            <a:endParaRPr b="1" sz="18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	10.0.0.2		10.0.0.1	         		   TCP                   23                        32000</a:t>
            </a:r>
            <a:endParaRPr/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3	10.0.0.1		10.0.0.2	         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ICMP               0                           0</a:t>
            </a:r>
            <a:endParaRPr/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4	10.0.0.2		10.0.0.1	         		   ICMP               0                           0</a:t>
            </a:r>
            <a:endParaRPr/>
          </a:p>
        </p:txBody>
      </p:sp>
      <p:sp>
        <p:nvSpPr>
          <p:cNvPr id="182" name="Google Shape;182;p9"/>
          <p:cNvSpPr/>
          <p:nvPr/>
        </p:nvSpPr>
        <p:spPr>
          <a:xfrm>
            <a:off x="2352400" y="4158000"/>
            <a:ext cx="43443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Source/Destination IP Aggregate</a:t>
            </a:r>
            <a:endParaRPr/>
          </a:p>
        </p:txBody>
      </p:sp>
      <p:sp>
        <p:nvSpPr>
          <p:cNvPr id="183" name="Google Shape;183;p9"/>
          <p:cNvSpPr/>
          <p:nvPr/>
        </p:nvSpPr>
        <p:spPr>
          <a:xfrm>
            <a:off x="1402773" y="4820277"/>
            <a:ext cx="6172200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Source IP               Destination IP</a:t>
            </a:r>
            <a:endParaRPr/>
          </a:p>
        </p:txBody>
      </p:sp>
      <p:cxnSp>
        <p:nvCxnSpPr>
          <p:cNvPr id="184" name="Google Shape;184;p9"/>
          <p:cNvCxnSpPr/>
          <p:nvPr/>
        </p:nvCxnSpPr>
        <p:spPr>
          <a:xfrm>
            <a:off x="1250373" y="5277477"/>
            <a:ext cx="66294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5" name="Google Shape;185;p9"/>
          <p:cNvSpPr/>
          <p:nvPr/>
        </p:nvSpPr>
        <p:spPr>
          <a:xfrm>
            <a:off x="2421981" y="5460833"/>
            <a:ext cx="3677157" cy="5152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-457200" lvl="0" marL="4905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10.0.0.1		10.0.0.2</a:t>
            </a:r>
            <a:endParaRPr/>
          </a:p>
          <a:p>
            <a:pPr indent="-457200" lvl="0" marL="4905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	10.0.0.2		10.0.0.1</a:t>
            </a:r>
            <a:endParaRPr/>
          </a:p>
        </p:txBody>
      </p:sp>
      <p:sp>
        <p:nvSpPr>
          <p:cNvPr id="186" name="Google Shape;186;p9"/>
          <p:cNvSpPr/>
          <p:nvPr/>
        </p:nvSpPr>
        <p:spPr>
          <a:xfrm>
            <a:off x="2712850" y="1371600"/>
            <a:ext cx="35286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Main Active flow table</a:t>
            </a:r>
            <a:endParaRPr/>
          </a:p>
        </p:txBody>
      </p:sp>
      <p:sp>
        <p:nvSpPr>
          <p:cNvPr id="187" name="Google Shape;187;p9"/>
          <p:cNvSpPr/>
          <p:nvPr/>
        </p:nvSpPr>
        <p:spPr>
          <a:xfrm>
            <a:off x="807749" y="6522676"/>
            <a:ext cx="7180118" cy="24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Slides from APRICOT 2008 </a:t>
            </a:r>
            <a:r>
              <a:rPr b="1" i="0" lang="en-US" sz="1000" u="none" cap="none" strike="noStrik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Network Management</a:t>
            </a:r>
            <a:r>
              <a:rPr b="1" i="0" lang="en-US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4384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438400"/>
            <a:ext cx="609600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5" name="Google Shape;195;p7"/>
          <p:cNvCxnSpPr/>
          <p:nvPr/>
        </p:nvCxnSpPr>
        <p:spPr>
          <a:xfrm>
            <a:off x="2284413" y="2895600"/>
            <a:ext cx="3506787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96" name="Google Shape;196;p7"/>
          <p:cNvSpPr/>
          <p:nvPr/>
        </p:nvSpPr>
        <p:spPr>
          <a:xfrm>
            <a:off x="1071999" y="3163900"/>
            <a:ext cx="11001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10.0.0.1</a:t>
            </a:r>
            <a:endParaRPr/>
          </a:p>
        </p:txBody>
      </p:sp>
      <p:sp>
        <p:nvSpPr>
          <p:cNvPr id="197" name="Google Shape;197;p7"/>
          <p:cNvSpPr/>
          <p:nvPr/>
        </p:nvSpPr>
        <p:spPr>
          <a:xfrm>
            <a:off x="6955275" y="3200400"/>
            <a:ext cx="10326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10.0.0.2</a:t>
            </a:r>
            <a:endParaRPr/>
          </a:p>
        </p:txBody>
      </p:sp>
      <p:sp>
        <p:nvSpPr>
          <p:cNvPr id="198" name="Google Shape;198;p7"/>
          <p:cNvSpPr/>
          <p:nvPr/>
        </p:nvSpPr>
        <p:spPr>
          <a:xfrm>
            <a:off x="2959549" y="2057150"/>
            <a:ext cx="21045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telnet 10.0.0.2</a:t>
            </a:r>
            <a:endParaRPr/>
          </a:p>
        </p:txBody>
      </p:sp>
      <p:cxnSp>
        <p:nvCxnSpPr>
          <p:cNvPr id="199" name="Google Shape;199;p7"/>
          <p:cNvCxnSpPr/>
          <p:nvPr/>
        </p:nvCxnSpPr>
        <p:spPr>
          <a:xfrm flipH="1">
            <a:off x="2698750" y="3959225"/>
            <a:ext cx="28829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00" name="Google Shape;200;p7"/>
          <p:cNvSpPr/>
          <p:nvPr/>
        </p:nvSpPr>
        <p:spPr>
          <a:xfrm>
            <a:off x="3472500" y="3125800"/>
            <a:ext cx="8055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login:</a:t>
            </a:r>
            <a:endParaRPr/>
          </a:p>
        </p:txBody>
      </p:sp>
      <p:sp>
        <p:nvSpPr>
          <p:cNvPr id="201" name="Google Shape;201;p7"/>
          <p:cNvSpPr/>
          <p:nvPr/>
        </p:nvSpPr>
        <p:spPr>
          <a:xfrm>
            <a:off x="3709243" y="4191000"/>
            <a:ext cx="1539777" cy="257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Active Flows</a:t>
            </a:r>
            <a:endParaRPr/>
          </a:p>
        </p:txBody>
      </p:sp>
      <p:cxnSp>
        <p:nvCxnSpPr>
          <p:cNvPr id="202" name="Google Shape;202;p7"/>
          <p:cNvCxnSpPr/>
          <p:nvPr/>
        </p:nvCxnSpPr>
        <p:spPr>
          <a:xfrm>
            <a:off x="0" y="4114800"/>
            <a:ext cx="9144000" cy="1588"/>
          </a:xfrm>
          <a:prstGeom prst="straightConnector1">
            <a:avLst/>
          </a:prstGeom>
          <a:noFill/>
          <a:ln cap="flat" cmpd="sng" w="255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03" name="Google Shape;203;p7"/>
          <p:cNvSpPr/>
          <p:nvPr/>
        </p:nvSpPr>
        <p:spPr>
          <a:xfrm>
            <a:off x="-279400" y="4834948"/>
            <a:ext cx="9359900" cy="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                 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Flow           Source IP        Destination IP      prot</a:t>
            </a: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oc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ol          srcPort      dstPort</a:t>
            </a:r>
            <a:endParaRPr b="1" sz="18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cxnSp>
        <p:nvCxnSpPr>
          <p:cNvPr id="204" name="Google Shape;204;p7"/>
          <p:cNvCxnSpPr/>
          <p:nvPr/>
        </p:nvCxnSpPr>
        <p:spPr>
          <a:xfrm>
            <a:off x="228600" y="5181600"/>
            <a:ext cx="8686800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05" name="Google Shape;205;p7"/>
          <p:cNvSpPr/>
          <p:nvPr/>
        </p:nvSpPr>
        <p:spPr>
          <a:xfrm>
            <a:off x="533400" y="5305425"/>
            <a:ext cx="8382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		10.0.0.1	     	10.0.0.2          	           TCP    		32000 	   23          </a:t>
            </a:r>
            <a:endParaRPr b="1" sz="18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  <a:p>
            <a:pPr indent="-457200" lvl="0" marL="49053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		10.0.0.1	     	10.0.0.2		ICMP  		0	              0</a:t>
            </a:r>
            <a:endParaRPr b="1" sz="18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06" name="Google Shape;206;p7"/>
          <p:cNvSpPr/>
          <p:nvPr/>
        </p:nvSpPr>
        <p:spPr>
          <a:xfrm>
            <a:off x="2959552" y="2362200"/>
            <a:ext cx="21045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sp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Merriweather Sans"/>
                <a:ea typeface="Merriweather Sans"/>
                <a:cs typeface="Merriweather Sans"/>
                <a:sym typeface="Merriweather Sans"/>
              </a:rPr>
              <a:t>$ </a:t>
            </a: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ping 10.0.0.2</a:t>
            </a:r>
            <a:endParaRPr/>
          </a:p>
        </p:txBody>
      </p:sp>
      <p:sp>
        <p:nvSpPr>
          <p:cNvPr id="207" name="Google Shape;207;p7"/>
          <p:cNvSpPr/>
          <p:nvPr/>
        </p:nvSpPr>
        <p:spPr>
          <a:xfrm>
            <a:off x="2971800" y="3429000"/>
            <a:ext cx="2857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39225" wrap="square" tIns="0">
            <a:noAutofit/>
          </a:bodyPr>
          <a:lstStyle/>
          <a:p>
            <a:pPr indent="0" lvl="0" marL="3333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ICMP echo reply</a:t>
            </a:r>
            <a:endParaRPr/>
          </a:p>
        </p:txBody>
      </p:sp>
      <p:sp>
        <p:nvSpPr>
          <p:cNvPr id="208" name="Google Shape;208;p7"/>
          <p:cNvSpPr/>
          <p:nvPr/>
        </p:nvSpPr>
        <p:spPr>
          <a:xfrm>
            <a:off x="807749" y="6522676"/>
            <a:ext cx="7180118" cy="24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Slides from APRICOT 2008 </a:t>
            </a:r>
            <a:r>
              <a:rPr b="1" i="0" lang="en-US" sz="1000" u="none" cap="none" strike="noStrik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Network Management</a:t>
            </a:r>
            <a:r>
              <a:rPr b="1" i="0" lang="en-US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/>
          </a:p>
        </p:txBody>
      </p:sp>
      <p:sp>
        <p:nvSpPr>
          <p:cNvPr id="209" name="Google Shape;209;p7"/>
          <p:cNvSpPr txBox="1"/>
          <p:nvPr>
            <p:ph type="title"/>
          </p:nvPr>
        </p:nvSpPr>
        <p:spPr>
          <a:xfrm>
            <a:off x="266700" y="22224"/>
            <a:ext cx="9331036" cy="1223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78475" wrap="square" tIns="45700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/>
              <a:t>Bidirectional Flow (IP, Port, Protocol Key)</a:t>
            </a:r>
            <a:endParaRPr sz="3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2013-10-08T01:49:25Z</dcterms:created>
  <dc:creator>Kai Li</dc:creator>
</cp:coreProperties>
</file>